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8" r:id="rId3"/>
    <p:sldMasterId id="2147483699" r:id="rId4"/>
    <p:sldMasterId id="2147483712" r:id="rId5"/>
  </p:sldMasterIdLst>
  <p:notesMasterIdLst>
    <p:notesMasterId r:id="rId20"/>
  </p:notesMasterIdLst>
  <p:handoutMasterIdLst>
    <p:handoutMasterId r:id="rId90"/>
  </p:handoutMasterIdLst>
  <p:sldIdLst>
    <p:sldId id="257" r:id="rId6"/>
    <p:sldId id="262" r:id="rId7"/>
    <p:sldId id="264" r:id="rId8"/>
    <p:sldId id="268" r:id="rId9"/>
    <p:sldId id="272" r:id="rId10"/>
    <p:sldId id="274" r:id="rId11"/>
    <p:sldId id="382" r:id="rId12"/>
    <p:sldId id="277" r:id="rId13"/>
    <p:sldId id="279" r:id="rId14"/>
    <p:sldId id="280" r:id="rId15"/>
    <p:sldId id="284" r:id="rId16"/>
    <p:sldId id="285" r:id="rId17"/>
    <p:sldId id="286" r:id="rId18"/>
    <p:sldId id="288" r:id="rId19"/>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1" r:id="rId51"/>
    <p:sldId id="322" r:id="rId52"/>
    <p:sldId id="325" r:id="rId53"/>
    <p:sldId id="326" r:id="rId54"/>
    <p:sldId id="327" r:id="rId55"/>
    <p:sldId id="328" r:id="rId56"/>
    <p:sldId id="331" r:id="rId57"/>
    <p:sldId id="332" r:id="rId58"/>
    <p:sldId id="333" r:id="rId59"/>
    <p:sldId id="334" r:id="rId60"/>
    <p:sldId id="335" r:id="rId61"/>
    <p:sldId id="336" r:id="rId62"/>
    <p:sldId id="337" r:id="rId63"/>
    <p:sldId id="338" r:id="rId64"/>
    <p:sldId id="339" r:id="rId65"/>
    <p:sldId id="340" r:id="rId66"/>
    <p:sldId id="341" r:id="rId67"/>
    <p:sldId id="343" r:id="rId68"/>
    <p:sldId id="344" r:id="rId69"/>
    <p:sldId id="345" r:id="rId70"/>
    <p:sldId id="350" r:id="rId71"/>
    <p:sldId id="351" r:id="rId72"/>
    <p:sldId id="352" r:id="rId73"/>
    <p:sldId id="353" r:id="rId74"/>
    <p:sldId id="355" r:id="rId75"/>
    <p:sldId id="356" r:id="rId76"/>
    <p:sldId id="358" r:id="rId77"/>
    <p:sldId id="384" r:id="rId78"/>
    <p:sldId id="387" r:id="rId79"/>
    <p:sldId id="386" r:id="rId80"/>
    <p:sldId id="391" r:id="rId81"/>
    <p:sldId id="392" r:id="rId82"/>
    <p:sldId id="394" r:id="rId83"/>
    <p:sldId id="367" r:id="rId84"/>
    <p:sldId id="488" r:id="rId85"/>
    <p:sldId id="487" r:id="rId86"/>
    <p:sldId id="490" r:id="rId87"/>
    <p:sldId id="491" r:id="rId88"/>
    <p:sldId id="492" r:id="rId89"/>
  </p:sldIdLst>
  <p:sldSz cx="12192000" cy="6858000"/>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so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autoAdjust="0"/>
  </p:normalViewPr>
  <p:slideViewPr>
    <p:cSldViewPr snapToGrid="0">
      <p:cViewPr>
        <p:scale>
          <a:sx n="73" d="100"/>
          <a:sy n="73" d="100"/>
        </p:scale>
        <p:origin x="-402" y="-222"/>
      </p:cViewPr>
      <p:guideLst>
        <p:guide orient="horz" pos="2160"/>
        <p:guide pos="3840"/>
      </p:guideLst>
    </p:cSldViewPr>
  </p:slideViewPr>
  <p:outlineViewPr>
    <p:cViewPr>
      <p:scale>
        <a:sx n="33" d="100"/>
        <a:sy n="33" d="100"/>
      </p:scale>
      <p:origin x="0" y="432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4.xml"/><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4.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2">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4">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5">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F20C6E-9930-4CDE-A534-7C350D07108B}" type="doc">
      <dgm:prSet loTypeId="urn:microsoft.com/office/officeart/2005/8/layout/chart3#1" loCatId="cycle" qsTypeId="urn:microsoft.com/office/officeart/2005/8/quickstyle/simple1#1" qsCatId="simple" csTypeId="urn:microsoft.com/office/officeart/2005/8/colors/colorful1#16" csCatId="colorful" phldr="1"/>
      <dgm:spPr/>
    </dgm:pt>
    <dgm:pt modelId="{B174A5C9-55D1-4FFF-8C72-67F375E6653F}" type="pres">
      <dgm:prSet presAssocID="{5CF20C6E-9930-4CDE-A534-7C350D07108B}" presName="compositeShape" presStyleCnt="0">
        <dgm:presLayoutVars>
          <dgm:chMax val="7"/>
          <dgm:dir/>
          <dgm:resizeHandles val="exact"/>
        </dgm:presLayoutVars>
      </dgm:prSet>
      <dgm:spPr/>
    </dgm:pt>
  </dgm:ptLst>
  <dgm:cxnLst>
    <dgm:cxn modelId="{407C9ABF-ACC2-4211-9653-F7C392E4B44F}" type="presOf" srcId="{5CF20C6E-9930-4CDE-A534-7C350D07108B}" destId="{B174A5C9-55D1-4FFF-8C72-67F375E6653F}" srcOrd="0" destOrd="0" presId="urn:microsoft.com/office/officeart/2005/8/layout/char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F20C6E-9930-4CDE-A534-7C350D07108B}" type="doc">
      <dgm:prSet loTypeId="urn:microsoft.com/office/officeart/2005/8/layout/chart3#2" loCatId="cycle" qsTypeId="urn:microsoft.com/office/officeart/2005/8/quickstyle/simple1#2" qsCatId="simple" csTypeId="urn:microsoft.com/office/officeart/2005/8/colors/colorful5#1" csCatId="colorful" phldr="1"/>
      <dgm:spPr/>
    </dgm:pt>
    <dgm:pt modelId="{B30C494E-8369-4CEA-887B-5D20A0283389}">
      <dgm:prSet phldrT="[文本]" custT="1"/>
      <dgm:spPr/>
      <dgm:t>
        <a:bodyPr/>
        <a:lstStyle/>
        <a:p>
          <a:r>
            <a:rPr lang="zh-CN" altLang="en-US" sz="2000" b="0" dirty="0" smtClean="0">
              <a:latin typeface="Times New Roman" panose="02020603050405020304"/>
              <a:ea typeface="微软雅黑" panose="020B0503020204020204" charset="-122"/>
            </a:rPr>
            <a:t>牙源性上皮</a:t>
          </a:r>
          <a:endParaRPr lang="zh-CN" altLang="en-US" sz="2000" b="0" dirty="0">
            <a:latin typeface="Times New Roman" panose="02020603050405020304"/>
            <a:ea typeface="微软雅黑" panose="020B0503020204020204" charset="-122"/>
          </a:endParaRPr>
        </a:p>
      </dgm:t>
    </dgm:pt>
    <dgm:pt modelId="{9F7FAEF1-8F56-4382-8B70-311EC45EBDB9}" cxnId="{61AC426E-9523-4BB1-8E69-F2DD681F52FA}" type="parTrans">
      <dgm:prSet/>
      <dgm:spPr/>
      <dgm:t>
        <a:bodyPr/>
        <a:lstStyle/>
        <a:p>
          <a:endParaRPr lang="zh-CN" altLang="en-US" sz="2000" b="0"/>
        </a:p>
      </dgm:t>
    </dgm:pt>
    <dgm:pt modelId="{5835922D-1244-48E8-8412-B72C81A3A420}" cxnId="{61AC426E-9523-4BB1-8E69-F2DD681F52FA}" type="sibTrans">
      <dgm:prSet/>
      <dgm:spPr/>
      <dgm:t>
        <a:bodyPr/>
        <a:lstStyle/>
        <a:p>
          <a:endParaRPr lang="zh-CN" altLang="en-US" sz="2000" b="0"/>
        </a:p>
      </dgm:t>
    </dgm:pt>
    <dgm:pt modelId="{1943653F-4B63-4338-A83B-1907B7891A77}">
      <dgm:prSet phldrT="[文本]" custT="1"/>
      <dgm:spPr/>
      <dgm:t>
        <a:bodyPr/>
        <a:lstStyle/>
        <a:p>
          <a:r>
            <a:rPr lang="zh-CN" altLang="en-US" sz="2000" b="0" smtClean="0">
              <a:latin typeface="Times New Roman" panose="02020603050405020304"/>
              <a:ea typeface="微软雅黑" panose="020B0503020204020204" charset="-122"/>
            </a:rPr>
            <a:t>发展中的釉质发育障碍</a:t>
          </a:r>
          <a:endParaRPr lang="zh-CN" altLang="en-US" sz="2000" b="0" dirty="0">
            <a:latin typeface="Times New Roman" panose="02020603050405020304"/>
            <a:ea typeface="微软雅黑" panose="020B0503020204020204" charset="-122"/>
          </a:endParaRPr>
        </a:p>
      </dgm:t>
    </dgm:pt>
    <dgm:pt modelId="{468231F9-27AD-48A0-A53E-E6E11AB59901}" cxnId="{552A08E7-2B97-467A-B174-EFF3A981675B}" type="parTrans">
      <dgm:prSet/>
      <dgm:spPr/>
      <dgm:t>
        <a:bodyPr/>
        <a:lstStyle/>
        <a:p>
          <a:endParaRPr lang="zh-CN" altLang="en-US" sz="2000" b="0"/>
        </a:p>
      </dgm:t>
    </dgm:pt>
    <dgm:pt modelId="{87B7B280-3849-4AA8-A466-4ED5B7A03F0A}" cxnId="{552A08E7-2B97-467A-B174-EFF3A981675B}" type="sibTrans">
      <dgm:prSet/>
      <dgm:spPr/>
      <dgm:t>
        <a:bodyPr/>
        <a:lstStyle/>
        <a:p>
          <a:endParaRPr lang="zh-CN" altLang="en-US" sz="2000" b="0"/>
        </a:p>
      </dgm:t>
    </dgm:pt>
    <dgm:pt modelId="{C201AC32-43AD-40ED-B60D-A8859A3CC06C}">
      <dgm:prSet phldrT="[文本]" custT="1"/>
      <dgm:spPr/>
      <dgm:t>
        <a:bodyPr/>
        <a:lstStyle/>
        <a:p>
          <a:r>
            <a:rPr lang="zh-CN" altLang="en-US" sz="2000" b="0" dirty="0" smtClean="0">
              <a:latin typeface="Times New Roman" panose="02020603050405020304"/>
              <a:ea typeface="微软雅黑" panose="020B0503020204020204" charset="-122"/>
            </a:rPr>
            <a:t>异位上皮</a:t>
          </a:r>
          <a:endParaRPr lang="zh-CN" altLang="en-US" sz="2000" b="0" dirty="0">
            <a:latin typeface="Times New Roman" panose="02020603050405020304"/>
            <a:ea typeface="微软雅黑" panose="020B0503020204020204" charset="-122"/>
          </a:endParaRPr>
        </a:p>
      </dgm:t>
    </dgm:pt>
    <dgm:pt modelId="{8E09B16A-1C4F-4D49-B73F-2EF9DC942A94}" cxnId="{5C898731-BBA5-4A8E-A275-AACC63C6F9D5}" type="parTrans">
      <dgm:prSet/>
      <dgm:spPr/>
      <dgm:t>
        <a:bodyPr/>
        <a:lstStyle/>
        <a:p>
          <a:endParaRPr lang="zh-CN" altLang="en-US" sz="2000" b="0"/>
        </a:p>
      </dgm:t>
    </dgm:pt>
    <dgm:pt modelId="{B2607819-21F6-40A5-B61D-56A26C7E2581}" cxnId="{5C898731-BBA5-4A8E-A275-AACC63C6F9D5}" type="sibTrans">
      <dgm:prSet/>
      <dgm:spPr/>
      <dgm:t>
        <a:bodyPr/>
        <a:lstStyle/>
        <a:p>
          <a:endParaRPr lang="zh-CN" altLang="en-US" sz="2000" b="0"/>
        </a:p>
      </dgm:t>
    </dgm:pt>
    <dgm:pt modelId="{A63C1A39-1A19-49C4-BA8A-DC18BF715198}">
      <dgm:prSet custT="1"/>
      <dgm:spPr/>
      <dgm:t>
        <a:bodyPr/>
        <a:lstStyle/>
        <a:p>
          <a:r>
            <a:rPr lang="zh-CN" altLang="en-US" sz="2000" b="0" smtClean="0">
              <a:latin typeface="Times New Roman" panose="02020603050405020304"/>
              <a:ea typeface="微软雅黑" panose="020B0503020204020204" charset="-122"/>
            </a:rPr>
            <a:t>牙源性囊肿上皮</a:t>
          </a:r>
          <a:endParaRPr lang="zh-CN" altLang="en-US" sz="2000" b="0" dirty="0">
            <a:latin typeface="Times New Roman" panose="02020603050405020304"/>
            <a:ea typeface="微软雅黑" panose="020B0503020204020204" charset="-122"/>
          </a:endParaRPr>
        </a:p>
      </dgm:t>
    </dgm:pt>
    <dgm:pt modelId="{BF94CD79-3750-43A4-A7A9-E511989F350A}" cxnId="{14220DEF-59A6-478C-8645-A242C9B5844B}" type="parTrans">
      <dgm:prSet/>
      <dgm:spPr/>
      <dgm:t>
        <a:bodyPr/>
        <a:lstStyle/>
        <a:p>
          <a:endParaRPr lang="zh-CN" altLang="en-US" sz="2000" b="0"/>
        </a:p>
      </dgm:t>
    </dgm:pt>
    <dgm:pt modelId="{A12F5FA4-5283-42B8-9051-C8F5C88E747F}" cxnId="{14220DEF-59A6-478C-8645-A242C9B5844B}" type="sibTrans">
      <dgm:prSet/>
      <dgm:spPr/>
      <dgm:t>
        <a:bodyPr/>
        <a:lstStyle/>
        <a:p>
          <a:endParaRPr lang="zh-CN" altLang="en-US" sz="2000" b="0"/>
        </a:p>
      </dgm:t>
    </dgm:pt>
    <dgm:pt modelId="{C52557A3-6CAC-4634-9B30-53EFDAD7DB34}">
      <dgm:prSet custT="1"/>
      <dgm:spPr/>
      <dgm:t>
        <a:bodyPr/>
        <a:lstStyle/>
        <a:p>
          <a:r>
            <a:rPr lang="zh-CN" altLang="en-US" sz="2000" b="0" dirty="0" smtClean="0">
              <a:latin typeface="Times New Roman" panose="02020603050405020304"/>
              <a:ea typeface="微软雅黑" panose="020B0503020204020204" charset="-122"/>
            </a:rPr>
            <a:t>口腔黏膜上皮基底细胞</a:t>
          </a:r>
          <a:endParaRPr lang="zh-CN" altLang="en-US" sz="2000" b="0" dirty="0">
            <a:latin typeface="Times New Roman" panose="02020603050405020304"/>
            <a:ea typeface="微软雅黑" panose="020B0503020204020204" charset="-122"/>
          </a:endParaRPr>
        </a:p>
      </dgm:t>
    </dgm:pt>
    <dgm:pt modelId="{16A85570-C77D-483E-AAE2-41BCC86B02EC}" cxnId="{D15EED79-4F8D-4380-9BDC-30350933F0F3}" type="parTrans">
      <dgm:prSet/>
      <dgm:spPr/>
      <dgm:t>
        <a:bodyPr/>
        <a:lstStyle/>
        <a:p>
          <a:endParaRPr lang="zh-CN" altLang="en-US" sz="2000" b="0"/>
        </a:p>
      </dgm:t>
    </dgm:pt>
    <dgm:pt modelId="{E18C6D1C-1FF2-4D13-9E01-8FF24BF36F69}" cxnId="{D15EED79-4F8D-4380-9BDC-30350933F0F3}" type="sibTrans">
      <dgm:prSet/>
      <dgm:spPr/>
      <dgm:t>
        <a:bodyPr/>
        <a:lstStyle/>
        <a:p>
          <a:endParaRPr lang="zh-CN" altLang="en-US" sz="2000" b="0"/>
        </a:p>
      </dgm:t>
    </dgm:pt>
    <dgm:pt modelId="{B174A5C9-55D1-4FFF-8C72-67F375E6653F}" type="pres">
      <dgm:prSet presAssocID="{5CF20C6E-9930-4CDE-A534-7C350D07108B}" presName="compositeShape" presStyleCnt="0">
        <dgm:presLayoutVars>
          <dgm:chMax val="7"/>
          <dgm:dir/>
          <dgm:resizeHandles val="exact"/>
        </dgm:presLayoutVars>
      </dgm:prSet>
      <dgm:spPr/>
    </dgm:pt>
    <dgm:pt modelId="{43DBA383-F2B7-4399-966F-DF610638ADDB}" type="pres">
      <dgm:prSet presAssocID="{5CF20C6E-9930-4CDE-A534-7C350D07108B}" presName="wedge1" presStyleLbl="node1" presStyleIdx="0" presStyleCnt="5" custLinFactNeighborX="-4066" custLinFactNeighborY="4280"/>
      <dgm:spPr/>
      <dgm:t>
        <a:bodyPr/>
        <a:lstStyle/>
        <a:p>
          <a:endParaRPr lang="zh-CN" altLang="en-US"/>
        </a:p>
      </dgm:t>
    </dgm:pt>
    <dgm:pt modelId="{42520416-4009-410C-B120-FFAE7CEB205B}" type="pres">
      <dgm:prSet presAssocID="{5CF20C6E-9930-4CDE-A534-7C350D07108B}" presName="wedge1Tx" presStyleLbl="node1" presStyleIdx="0" presStyleCnt="5">
        <dgm:presLayoutVars>
          <dgm:chMax val="0"/>
          <dgm:chPref val="0"/>
          <dgm:bulletEnabled val="1"/>
        </dgm:presLayoutVars>
      </dgm:prSet>
      <dgm:spPr/>
      <dgm:t>
        <a:bodyPr/>
        <a:lstStyle/>
        <a:p>
          <a:endParaRPr lang="zh-CN" altLang="en-US"/>
        </a:p>
      </dgm:t>
    </dgm:pt>
    <dgm:pt modelId="{304D1CA1-406D-43F1-B7F6-174C5F8022F0}" type="pres">
      <dgm:prSet presAssocID="{5CF20C6E-9930-4CDE-A534-7C350D07108B}" presName="wedge2" presStyleLbl="node1" presStyleIdx="1" presStyleCnt="5"/>
      <dgm:spPr/>
      <dgm:t>
        <a:bodyPr/>
        <a:lstStyle/>
        <a:p>
          <a:endParaRPr lang="zh-CN" altLang="en-US"/>
        </a:p>
      </dgm:t>
    </dgm:pt>
    <dgm:pt modelId="{183E965D-F8F7-42EE-B3F8-555D84C860E8}" type="pres">
      <dgm:prSet presAssocID="{5CF20C6E-9930-4CDE-A534-7C350D07108B}" presName="wedge2Tx" presStyleLbl="node1" presStyleIdx="1" presStyleCnt="5">
        <dgm:presLayoutVars>
          <dgm:chMax val="0"/>
          <dgm:chPref val="0"/>
          <dgm:bulletEnabled val="1"/>
        </dgm:presLayoutVars>
      </dgm:prSet>
      <dgm:spPr/>
      <dgm:t>
        <a:bodyPr/>
        <a:lstStyle/>
        <a:p>
          <a:endParaRPr lang="zh-CN" altLang="en-US"/>
        </a:p>
      </dgm:t>
    </dgm:pt>
    <dgm:pt modelId="{3E308C36-D9B8-406E-B036-B602DF51771A}" type="pres">
      <dgm:prSet presAssocID="{5CF20C6E-9930-4CDE-A534-7C350D07108B}" presName="wedge3" presStyleLbl="node1" presStyleIdx="2" presStyleCnt="5"/>
      <dgm:spPr/>
      <dgm:t>
        <a:bodyPr/>
        <a:lstStyle/>
        <a:p>
          <a:endParaRPr lang="zh-CN" altLang="en-US"/>
        </a:p>
      </dgm:t>
    </dgm:pt>
    <dgm:pt modelId="{9ED58CEB-188A-4BAC-8C46-509084BD89C6}" type="pres">
      <dgm:prSet presAssocID="{5CF20C6E-9930-4CDE-A534-7C350D07108B}" presName="wedge3Tx" presStyleLbl="node1" presStyleIdx="2" presStyleCnt="5">
        <dgm:presLayoutVars>
          <dgm:chMax val="0"/>
          <dgm:chPref val="0"/>
          <dgm:bulletEnabled val="1"/>
        </dgm:presLayoutVars>
      </dgm:prSet>
      <dgm:spPr/>
      <dgm:t>
        <a:bodyPr/>
        <a:lstStyle/>
        <a:p>
          <a:endParaRPr lang="zh-CN" altLang="en-US"/>
        </a:p>
      </dgm:t>
    </dgm:pt>
    <dgm:pt modelId="{CB615BF8-12BE-436C-8A4B-EFFA569776D4}" type="pres">
      <dgm:prSet presAssocID="{5CF20C6E-9930-4CDE-A534-7C350D07108B}" presName="wedge4" presStyleLbl="node1" presStyleIdx="3" presStyleCnt="5"/>
      <dgm:spPr/>
      <dgm:t>
        <a:bodyPr/>
        <a:lstStyle/>
        <a:p>
          <a:endParaRPr lang="zh-CN" altLang="en-US"/>
        </a:p>
      </dgm:t>
    </dgm:pt>
    <dgm:pt modelId="{DE76392A-2847-4AC7-9422-654DBD0D1443}" type="pres">
      <dgm:prSet presAssocID="{5CF20C6E-9930-4CDE-A534-7C350D07108B}" presName="wedge4Tx" presStyleLbl="node1" presStyleIdx="3" presStyleCnt="5">
        <dgm:presLayoutVars>
          <dgm:chMax val="0"/>
          <dgm:chPref val="0"/>
          <dgm:bulletEnabled val="1"/>
        </dgm:presLayoutVars>
      </dgm:prSet>
      <dgm:spPr/>
      <dgm:t>
        <a:bodyPr/>
        <a:lstStyle/>
        <a:p>
          <a:endParaRPr lang="zh-CN" altLang="en-US"/>
        </a:p>
      </dgm:t>
    </dgm:pt>
    <dgm:pt modelId="{89645E7E-8A83-4F55-9BC4-CA6A3C69F851}" type="pres">
      <dgm:prSet presAssocID="{5CF20C6E-9930-4CDE-A534-7C350D07108B}" presName="wedge5" presStyleLbl="node1" presStyleIdx="4" presStyleCnt="5"/>
      <dgm:spPr/>
      <dgm:t>
        <a:bodyPr/>
        <a:lstStyle/>
        <a:p>
          <a:endParaRPr lang="zh-CN" altLang="en-US"/>
        </a:p>
      </dgm:t>
    </dgm:pt>
    <dgm:pt modelId="{392A4FAC-5968-4739-9A39-FF8B664B75C6}" type="pres">
      <dgm:prSet presAssocID="{5CF20C6E-9930-4CDE-A534-7C350D07108B}" presName="wedge5Tx" presStyleLbl="node1" presStyleIdx="4" presStyleCnt="5">
        <dgm:presLayoutVars>
          <dgm:chMax val="0"/>
          <dgm:chPref val="0"/>
          <dgm:bulletEnabled val="1"/>
        </dgm:presLayoutVars>
      </dgm:prSet>
      <dgm:spPr/>
      <dgm:t>
        <a:bodyPr/>
        <a:lstStyle/>
        <a:p>
          <a:endParaRPr lang="zh-CN" altLang="en-US"/>
        </a:p>
      </dgm:t>
    </dgm:pt>
  </dgm:ptLst>
  <dgm:cxnLst>
    <dgm:cxn modelId="{72F5334D-DD6B-4869-BB64-8438D81C52DF}" type="presOf" srcId="{A63C1A39-1A19-49C4-BA8A-DC18BF715198}" destId="{304D1CA1-406D-43F1-B7F6-174C5F8022F0}" srcOrd="0" destOrd="0" presId="urn:microsoft.com/office/officeart/2005/8/layout/chart3#2"/>
    <dgm:cxn modelId="{5468083C-B750-42AB-A2C2-88297DCAE38D}" type="presOf" srcId="{A63C1A39-1A19-49C4-BA8A-DC18BF715198}" destId="{183E965D-F8F7-42EE-B3F8-555D84C860E8}" srcOrd="1" destOrd="0" presId="urn:microsoft.com/office/officeart/2005/8/layout/chart3#2"/>
    <dgm:cxn modelId="{552A08E7-2B97-467A-B174-EFF3A981675B}" srcId="{5CF20C6E-9930-4CDE-A534-7C350D07108B}" destId="{1943653F-4B63-4338-A83B-1907B7891A77}" srcOrd="3" destOrd="0" parTransId="{468231F9-27AD-48A0-A53E-E6E11AB59901}" sibTransId="{87B7B280-3849-4AA8-A466-4ED5B7A03F0A}"/>
    <dgm:cxn modelId="{3198912A-34DC-43A1-B0AD-518B8DEE5A6B}" type="presOf" srcId="{C52557A3-6CAC-4634-9B30-53EFDAD7DB34}" destId="{3E308C36-D9B8-406E-B036-B602DF51771A}" srcOrd="0" destOrd="0" presId="urn:microsoft.com/office/officeart/2005/8/layout/chart3#2"/>
    <dgm:cxn modelId="{CA554DED-5F20-4304-9C92-7EE1B595A31B}" type="presOf" srcId="{B30C494E-8369-4CEA-887B-5D20A0283389}" destId="{42520416-4009-410C-B120-FFAE7CEB205B}" srcOrd="1" destOrd="0" presId="urn:microsoft.com/office/officeart/2005/8/layout/chart3#2"/>
    <dgm:cxn modelId="{14220DEF-59A6-478C-8645-A242C9B5844B}" srcId="{5CF20C6E-9930-4CDE-A534-7C350D07108B}" destId="{A63C1A39-1A19-49C4-BA8A-DC18BF715198}" srcOrd="1" destOrd="0" parTransId="{BF94CD79-3750-43A4-A7A9-E511989F350A}" sibTransId="{A12F5FA4-5283-42B8-9051-C8F5C88E747F}"/>
    <dgm:cxn modelId="{90FC72DA-39C1-47CA-956B-DBC78EBEC3A4}" type="presOf" srcId="{C52557A3-6CAC-4634-9B30-53EFDAD7DB34}" destId="{9ED58CEB-188A-4BAC-8C46-509084BD89C6}" srcOrd="1" destOrd="0" presId="urn:microsoft.com/office/officeart/2005/8/layout/chart3#2"/>
    <dgm:cxn modelId="{13258117-C76D-4027-8E31-9D76F2B6174C}" type="presOf" srcId="{C201AC32-43AD-40ED-B60D-A8859A3CC06C}" destId="{89645E7E-8A83-4F55-9BC4-CA6A3C69F851}" srcOrd="0" destOrd="0" presId="urn:microsoft.com/office/officeart/2005/8/layout/chart3#2"/>
    <dgm:cxn modelId="{4AA1B216-599C-4D91-A144-4B0C7CE1CF12}" type="presOf" srcId="{1943653F-4B63-4338-A83B-1907B7891A77}" destId="{CB615BF8-12BE-436C-8A4B-EFFA569776D4}" srcOrd="0" destOrd="0" presId="urn:microsoft.com/office/officeart/2005/8/layout/chart3#2"/>
    <dgm:cxn modelId="{61AC426E-9523-4BB1-8E69-F2DD681F52FA}" srcId="{5CF20C6E-9930-4CDE-A534-7C350D07108B}" destId="{B30C494E-8369-4CEA-887B-5D20A0283389}" srcOrd="0" destOrd="0" parTransId="{9F7FAEF1-8F56-4382-8B70-311EC45EBDB9}" sibTransId="{5835922D-1244-48E8-8412-B72C81A3A420}"/>
    <dgm:cxn modelId="{5C898731-BBA5-4A8E-A275-AACC63C6F9D5}" srcId="{5CF20C6E-9930-4CDE-A534-7C350D07108B}" destId="{C201AC32-43AD-40ED-B60D-A8859A3CC06C}" srcOrd="4" destOrd="0" parTransId="{8E09B16A-1C4F-4D49-B73F-2EF9DC942A94}" sibTransId="{B2607819-21F6-40A5-B61D-56A26C7E2581}"/>
    <dgm:cxn modelId="{2A8FD502-2C33-47A2-8E46-5D3B23B181CB}" type="presOf" srcId="{5CF20C6E-9930-4CDE-A534-7C350D07108B}" destId="{B174A5C9-55D1-4FFF-8C72-67F375E6653F}" srcOrd="0" destOrd="0" presId="urn:microsoft.com/office/officeart/2005/8/layout/chart3#2"/>
    <dgm:cxn modelId="{D8F9F4AD-0993-4F63-8CFA-E8CD781D7A59}" type="presOf" srcId="{1943653F-4B63-4338-A83B-1907B7891A77}" destId="{DE76392A-2847-4AC7-9422-654DBD0D1443}" srcOrd="1" destOrd="0" presId="urn:microsoft.com/office/officeart/2005/8/layout/chart3#2"/>
    <dgm:cxn modelId="{D15EED79-4F8D-4380-9BDC-30350933F0F3}" srcId="{5CF20C6E-9930-4CDE-A534-7C350D07108B}" destId="{C52557A3-6CAC-4634-9B30-53EFDAD7DB34}" srcOrd="2" destOrd="0" parTransId="{16A85570-C77D-483E-AAE2-41BCC86B02EC}" sibTransId="{E18C6D1C-1FF2-4D13-9E01-8FF24BF36F69}"/>
    <dgm:cxn modelId="{EE2E7359-C975-4A04-84A3-2969244E651C}" type="presOf" srcId="{C201AC32-43AD-40ED-B60D-A8859A3CC06C}" destId="{392A4FAC-5968-4739-9A39-FF8B664B75C6}" srcOrd="1" destOrd="0" presId="urn:microsoft.com/office/officeart/2005/8/layout/chart3#2"/>
    <dgm:cxn modelId="{552A04FC-3334-46A2-9373-516AFA67EE67}" type="presOf" srcId="{B30C494E-8369-4CEA-887B-5D20A0283389}" destId="{43DBA383-F2B7-4399-966F-DF610638ADDB}" srcOrd="0" destOrd="0" presId="urn:microsoft.com/office/officeart/2005/8/layout/chart3#2"/>
    <dgm:cxn modelId="{9DE040D4-C88B-4051-8634-48795015FEA5}" type="presParOf" srcId="{B174A5C9-55D1-4FFF-8C72-67F375E6653F}" destId="{43DBA383-F2B7-4399-966F-DF610638ADDB}" srcOrd="0" destOrd="0" presId="urn:microsoft.com/office/officeart/2005/8/layout/chart3#2"/>
    <dgm:cxn modelId="{9A3E5B2F-4CA2-42A6-BF1A-35E2039BC879}" type="presParOf" srcId="{B174A5C9-55D1-4FFF-8C72-67F375E6653F}" destId="{42520416-4009-410C-B120-FFAE7CEB205B}" srcOrd="1" destOrd="0" presId="urn:microsoft.com/office/officeart/2005/8/layout/chart3#2"/>
    <dgm:cxn modelId="{741C2FD8-3B70-452D-92CB-575F39D9E4A5}" type="presParOf" srcId="{B174A5C9-55D1-4FFF-8C72-67F375E6653F}" destId="{304D1CA1-406D-43F1-B7F6-174C5F8022F0}" srcOrd="2" destOrd="0" presId="urn:microsoft.com/office/officeart/2005/8/layout/chart3#2"/>
    <dgm:cxn modelId="{2DC6BD87-7566-4B97-9DE0-160080F9366D}" type="presParOf" srcId="{B174A5C9-55D1-4FFF-8C72-67F375E6653F}" destId="{183E965D-F8F7-42EE-B3F8-555D84C860E8}" srcOrd="3" destOrd="0" presId="urn:microsoft.com/office/officeart/2005/8/layout/chart3#2"/>
    <dgm:cxn modelId="{052D8676-1176-468C-ADBF-3681CD9C62A9}" type="presParOf" srcId="{B174A5C9-55D1-4FFF-8C72-67F375E6653F}" destId="{3E308C36-D9B8-406E-B036-B602DF51771A}" srcOrd="4" destOrd="0" presId="urn:microsoft.com/office/officeart/2005/8/layout/chart3#2"/>
    <dgm:cxn modelId="{AE7DB088-9F1E-469D-A4CB-C4DB756B73A2}" type="presParOf" srcId="{B174A5C9-55D1-4FFF-8C72-67F375E6653F}" destId="{9ED58CEB-188A-4BAC-8C46-509084BD89C6}" srcOrd="5" destOrd="0" presId="urn:microsoft.com/office/officeart/2005/8/layout/chart3#2"/>
    <dgm:cxn modelId="{ABC95E52-D8AC-49B7-9FDE-0F1A346F51E5}" type="presParOf" srcId="{B174A5C9-55D1-4FFF-8C72-67F375E6653F}" destId="{CB615BF8-12BE-436C-8A4B-EFFA569776D4}" srcOrd="6" destOrd="0" presId="urn:microsoft.com/office/officeart/2005/8/layout/chart3#2"/>
    <dgm:cxn modelId="{3A8752BA-8780-40B1-A9A5-692FEEEDBF7B}" type="presParOf" srcId="{B174A5C9-55D1-4FFF-8C72-67F375E6653F}" destId="{DE76392A-2847-4AC7-9422-654DBD0D1443}" srcOrd="7" destOrd="0" presId="urn:microsoft.com/office/officeart/2005/8/layout/chart3#2"/>
    <dgm:cxn modelId="{A1C4BF06-32BC-4228-9AE5-425C7CA578FB}" type="presParOf" srcId="{B174A5C9-55D1-4FFF-8C72-67F375E6653F}" destId="{89645E7E-8A83-4F55-9BC4-CA6A3C69F851}" srcOrd="8" destOrd="0" presId="urn:microsoft.com/office/officeart/2005/8/layout/chart3#2"/>
    <dgm:cxn modelId="{6C00D1AD-FDC6-4006-80FB-1E91E73A1CCE}" type="presParOf" srcId="{B174A5C9-55D1-4FFF-8C72-67F375E6653F}" destId="{392A4FAC-5968-4739-9A39-FF8B664B75C6}" srcOrd="9" destOrd="0" presId="urn:microsoft.com/office/officeart/2005/8/layout/chart3#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1" loCatId="pyramid" qsTypeId="urn:microsoft.com/office/officeart/2005/8/quickstyle/simple1#3" qsCatId="simple" csTypeId="urn:microsoft.com/office/officeart/2005/8/colors/accent2_3#1"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多房型多见，房差大，切迹</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多蜂型</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单房型</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局部恶性灶型</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19EAAC55-EF57-4AFC-B78D-B5B9F2E7581C}" type="presOf" srcId="{8F5F6C69-7954-4476-A59E-B0930F10AE02}" destId="{BC86E700-29BA-48DF-8723-CBA82EC66E58}" srcOrd="0" destOrd="0" presId="urn:microsoft.com/office/officeart/2005/8/layout/pyramid2#1"/>
    <dgm:cxn modelId="{74DA50C8-56D6-4B29-A4E3-439A2C1B7BDC}" type="presOf" srcId="{9D5C04CA-13BA-42E4-B134-33FF77FB39DE}" destId="{F25BC164-A560-4F4D-8D56-7216E5A56B36}" srcOrd="0" destOrd="0" presId="urn:microsoft.com/office/officeart/2005/8/layout/pyramid2#1"/>
    <dgm:cxn modelId="{5E00F037-0A25-40FB-A2A7-E3053411ABAF}" type="presOf" srcId="{F82BAFAB-76D8-41BB-A446-FA4045440B28}" destId="{7AC596A2-6B51-49F3-94E3-9A0C21DEE331}" srcOrd="0" destOrd="0" presId="urn:microsoft.com/office/officeart/2005/8/layout/pyramid2#1"/>
    <dgm:cxn modelId="{F158DFF4-64ED-4914-8952-2871D4FDB0EA}" srcId="{F82BAFAB-76D8-41BB-A446-FA4045440B28}" destId="{8F5F6C69-7954-4476-A59E-B0930F10AE02}" srcOrd="2" destOrd="0" parTransId="{D8458417-E851-4F13-AFCA-B718537CF3A2}" sibTransId="{04B94ED7-6BCB-429C-B263-85A26BC857B5}"/>
    <dgm:cxn modelId="{0B41DA7B-F1E6-4E7C-841E-15C2E2FB2A01}" type="presOf" srcId="{C7B5A22A-FCD0-478D-89EB-73B4A5F9FE6B}" destId="{75770DF9-7299-4F8F-A9BD-E84E8ED74B3F}" srcOrd="0" destOrd="0" presId="urn:microsoft.com/office/officeart/2005/8/layout/pyramid2#1"/>
    <dgm:cxn modelId="{0AB37841-C8C3-4457-AE5F-36EC88EE15D6}" srcId="{F82BAFAB-76D8-41BB-A446-FA4045440B28}" destId="{9D5C04CA-13BA-42E4-B134-33FF77FB39DE}" srcOrd="3" destOrd="0" parTransId="{08680C5E-45D6-4609-A895-2DCB9105DEF2}" sibTransId="{4FA5D5CE-A776-4A88-97D3-442B727ACBBB}"/>
    <dgm:cxn modelId="{DD179825-7BA3-4F1E-AAC3-E40FF4FB1AF2}" type="presOf" srcId="{5045BFE8-7476-4C20-8778-E3683B5E9E13}" destId="{314532A5-105C-4F44-A26A-565BC14E93F1}" srcOrd="0" destOrd="0" presId="urn:microsoft.com/office/officeart/2005/8/layout/pyramid2#1"/>
    <dgm:cxn modelId="{C3EDF15E-A5EB-404E-B1DF-A6EB09A1F682}" type="presParOf" srcId="{7AC596A2-6B51-49F3-94E3-9A0C21DEE331}" destId="{E92F377F-7D92-4E0B-8FD8-52C39D1B950C}" srcOrd="0" destOrd="0" presId="urn:microsoft.com/office/officeart/2005/8/layout/pyramid2#1"/>
    <dgm:cxn modelId="{56D03481-13FC-4050-A3A9-0C8D4FE86EA6}" type="presParOf" srcId="{7AC596A2-6B51-49F3-94E3-9A0C21DEE331}" destId="{2305834F-4412-4F2D-ADC0-84670C6414EB}" srcOrd="1" destOrd="0" presId="urn:microsoft.com/office/officeart/2005/8/layout/pyramid2#1"/>
    <dgm:cxn modelId="{89DFC9AF-B625-471C-BC44-6C5EB29D3448}" type="presParOf" srcId="{2305834F-4412-4F2D-ADC0-84670C6414EB}" destId="{314532A5-105C-4F44-A26A-565BC14E93F1}" srcOrd="0" destOrd="0" presId="urn:microsoft.com/office/officeart/2005/8/layout/pyramid2#1"/>
    <dgm:cxn modelId="{5E27DB9C-7E36-4962-9DC8-1AC445B7A5F5}" type="presParOf" srcId="{2305834F-4412-4F2D-ADC0-84670C6414EB}" destId="{4FEDBE73-27E6-41FF-B8AD-EADCABE51D23}" srcOrd="1" destOrd="0" presId="urn:microsoft.com/office/officeart/2005/8/layout/pyramid2#1"/>
    <dgm:cxn modelId="{0C261D6C-05A4-4CF6-9715-9A1E998545FB}" type="presParOf" srcId="{2305834F-4412-4F2D-ADC0-84670C6414EB}" destId="{75770DF9-7299-4F8F-A9BD-E84E8ED74B3F}" srcOrd="2" destOrd="0" presId="urn:microsoft.com/office/officeart/2005/8/layout/pyramid2#1"/>
    <dgm:cxn modelId="{CD5B7B2C-E59A-43CE-BE46-F79CE0AB33E1}" type="presParOf" srcId="{2305834F-4412-4F2D-ADC0-84670C6414EB}" destId="{455CAFC7-0AB2-4B2B-AD63-EE45B32A7305}" srcOrd="3" destOrd="0" presId="urn:microsoft.com/office/officeart/2005/8/layout/pyramid2#1"/>
    <dgm:cxn modelId="{39060A9E-A481-42D3-AB98-5B41548DBFA1}" type="presParOf" srcId="{2305834F-4412-4F2D-ADC0-84670C6414EB}" destId="{BC86E700-29BA-48DF-8723-CBA82EC66E58}" srcOrd="4" destOrd="0" presId="urn:microsoft.com/office/officeart/2005/8/layout/pyramid2#1"/>
    <dgm:cxn modelId="{6BC6E318-E6F8-47DD-987D-EC0D4CA58D65}" type="presParOf" srcId="{2305834F-4412-4F2D-ADC0-84670C6414EB}" destId="{68327383-746A-4918-9F53-EE7E7E083E11}" srcOrd="5" destOrd="0" presId="urn:microsoft.com/office/officeart/2005/8/layout/pyramid2#1"/>
    <dgm:cxn modelId="{3EEBB62A-8548-48CA-AE81-D0210928C1EA}" type="presParOf" srcId="{2305834F-4412-4F2D-ADC0-84670C6414EB}" destId="{F25BC164-A560-4F4D-8D56-7216E5A56B36}" srcOrd="6" destOrd="0" presId="urn:microsoft.com/office/officeart/2005/8/layout/pyramid2#1"/>
    <dgm:cxn modelId="{BD5B9A37-A484-464B-AC1C-2FE554BC4ECC}" type="presParOf" srcId="{2305834F-4412-4F2D-ADC0-84670C6414EB}" destId="{C08E12AA-9067-4B44-8B15-1F77891B73E4}" srcOrd="7" destOrd="0" presId="urn:microsoft.com/office/officeart/2005/8/layout/pyramid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2" loCatId="pyramid" qsTypeId="urn:microsoft.com/office/officeart/2005/8/quickstyle/simple1#4" qsCatId="simple" csTypeId="urn:microsoft.com/office/officeart/2005/8/colors/accent2_3#2"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骨质膨胀，向唇颊侧生长</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骨皮质破坏消失，以牙槽侧骨质为多</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肿瘤内可含或不含牙</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牙被肿瘤推移</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3717DE31-3B1B-4E50-B4DF-B26A442E835E}">
      <dgm:prSet custT="1"/>
      <dgm:spPr/>
      <dgm:t>
        <a:bodyPr/>
        <a:lstStyle/>
        <a:p>
          <a:pPr algn="l"/>
          <a:r>
            <a:rPr lang="zh-CN" altLang="en-US" sz="2000" b="0" dirty="0" smtClean="0">
              <a:latin typeface="Times New Roman" panose="02020603050405020304"/>
              <a:ea typeface="微软雅黑" panose="020B0503020204020204" charset="-122"/>
            </a:rPr>
            <a:t>牙根呈锯齿状吸收</a:t>
          </a:r>
          <a:endParaRPr lang="zh-CN" altLang="en-US" sz="2000" b="0" dirty="0">
            <a:latin typeface="Times New Roman" panose="02020603050405020304"/>
            <a:ea typeface="微软雅黑" panose="020B0503020204020204" charset="-122"/>
          </a:endParaRPr>
        </a:p>
      </dgm:t>
    </dgm:pt>
    <dgm:pt modelId="{A835A103-0C25-4067-9E82-8C6197D25077}" cxnId="{9228AD37-001C-4325-AFFD-B7A29F971542}" type="parTrans">
      <dgm:prSet/>
      <dgm:spPr/>
      <dgm:t>
        <a:bodyPr/>
        <a:lstStyle/>
        <a:p>
          <a:pPr algn="l"/>
          <a:endParaRPr lang="zh-CN" altLang="en-US" sz="1800" b="0"/>
        </a:p>
      </dgm:t>
    </dgm:pt>
    <dgm:pt modelId="{4D749389-7EF9-4137-A24C-0678FA588170}" cxnId="{9228AD37-001C-4325-AFFD-B7A29F971542}" type="sibTrans">
      <dgm:prSet/>
      <dgm:spPr/>
      <dgm:t>
        <a:bodyPr/>
        <a:lstStyle/>
        <a:p>
          <a:pPr algn="l"/>
          <a:endParaRPr lang="zh-CN" altLang="en-US" sz="1800" b="0"/>
        </a:p>
      </dgm:t>
    </dgm:pt>
    <dgm:pt modelId="{B3A4A77D-0DA9-405D-81F5-BD0E5C8F0A14}">
      <dgm:prSet custT="1"/>
      <dgm:spPr/>
      <dgm:t>
        <a:bodyPr/>
        <a:lstStyle/>
        <a:p>
          <a:pPr algn="l"/>
          <a:r>
            <a:rPr lang="zh-CN" altLang="en-US" sz="2000" b="0" smtClean="0">
              <a:latin typeface="Times New Roman" panose="02020603050405020304"/>
              <a:ea typeface="微软雅黑" panose="020B0503020204020204" charset="-122"/>
            </a:rPr>
            <a:t>根间牙槽骨肿瘤浸润</a:t>
          </a:r>
          <a:endParaRPr lang="zh-CN" altLang="en-US" sz="2000" b="0" dirty="0">
            <a:latin typeface="Times New Roman" panose="02020603050405020304"/>
            <a:ea typeface="微软雅黑" panose="020B0503020204020204" charset="-122"/>
          </a:endParaRPr>
        </a:p>
      </dgm:t>
    </dgm:pt>
    <dgm:pt modelId="{350FF08A-368B-46B1-801A-2CA608A95233}" cxnId="{14E11BDD-31EF-4639-A9B1-E9BE4E623C7C}" type="parTrans">
      <dgm:prSet/>
      <dgm:spPr/>
      <dgm:t>
        <a:bodyPr/>
        <a:lstStyle/>
        <a:p>
          <a:pPr algn="l"/>
          <a:endParaRPr lang="zh-CN" altLang="en-US" sz="1800" b="0"/>
        </a:p>
      </dgm:t>
    </dgm:pt>
    <dgm:pt modelId="{7C395B4C-14CF-4CB3-96F6-216870171333}" cxnId="{14E11BDD-31EF-4639-A9B1-E9BE4E623C7C}" type="sibTrans">
      <dgm:prSet/>
      <dgm:spPr/>
      <dgm:t>
        <a:bodyPr/>
        <a:lstStyle/>
        <a:p>
          <a:pPr algn="l"/>
          <a:endParaRPr lang="zh-CN" altLang="en-US" sz="1800" b="0"/>
        </a:p>
      </dgm:t>
    </dgm:pt>
    <dgm:pt modelId="{5D00EBF6-3434-4353-8D0A-C1693D7F89B9}">
      <dgm:prSet custT="1"/>
      <dgm:spPr/>
      <dgm:t>
        <a:bodyPr/>
        <a:lstStyle/>
        <a:p>
          <a:pPr algn="l"/>
          <a:r>
            <a:rPr lang="zh-CN" altLang="en-US" sz="2000" b="0" dirty="0" smtClean="0">
              <a:latin typeface="Times New Roman" panose="02020603050405020304"/>
              <a:ea typeface="微软雅黑" panose="020B0503020204020204" charset="-122"/>
            </a:rPr>
            <a:t>肿瘤内无钙化灶</a:t>
          </a:r>
          <a:endParaRPr lang="zh-CN" altLang="en-US" sz="2000" b="0" dirty="0">
            <a:latin typeface="Times New Roman" panose="02020603050405020304"/>
            <a:ea typeface="微软雅黑" panose="020B0503020204020204" charset="-122"/>
          </a:endParaRPr>
        </a:p>
      </dgm:t>
    </dgm:pt>
    <dgm:pt modelId="{914DA112-7B6F-49D1-A222-BAB619863CE6}" cxnId="{CF10C957-3AE6-4D83-91CA-109372C77EC0}" type="parTrans">
      <dgm:prSet/>
      <dgm:spPr/>
      <dgm:t>
        <a:bodyPr/>
        <a:lstStyle/>
        <a:p>
          <a:pPr algn="l"/>
          <a:endParaRPr lang="zh-CN" altLang="en-US" sz="1800" b="0"/>
        </a:p>
      </dgm:t>
    </dgm:pt>
    <dgm:pt modelId="{C42A8D53-0E37-4A8A-8DDC-51A9C8140652}" cxnId="{CF10C957-3AE6-4D83-91CA-109372C77EC0}"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7" custScaleX="232574">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7" custScaleX="232574">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7" custScaleX="232574">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7" custScaleX="232574">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59422564-BD0F-4D1E-B97E-331804EC35EB}" type="pres">
      <dgm:prSet presAssocID="{3717DE31-3B1B-4E50-B4DF-B26A442E835E}" presName="aNode" presStyleLbl="fgAcc1" presStyleIdx="4" presStyleCnt="7" custScaleX="232574">
        <dgm:presLayoutVars>
          <dgm:bulletEnabled val="1"/>
        </dgm:presLayoutVars>
      </dgm:prSet>
      <dgm:spPr/>
      <dgm:t>
        <a:bodyPr/>
        <a:lstStyle/>
        <a:p>
          <a:endParaRPr lang="zh-CN" altLang="en-US"/>
        </a:p>
      </dgm:t>
    </dgm:pt>
    <dgm:pt modelId="{DEB3461C-38B9-4535-8932-638EAA07009E}" type="pres">
      <dgm:prSet presAssocID="{3717DE31-3B1B-4E50-B4DF-B26A442E835E}" presName="aSpace" presStyleCnt="0"/>
      <dgm:spPr/>
    </dgm:pt>
    <dgm:pt modelId="{E4057896-408C-4572-85C7-14CC986D1DEF}" type="pres">
      <dgm:prSet presAssocID="{B3A4A77D-0DA9-405D-81F5-BD0E5C8F0A14}" presName="aNode" presStyleLbl="fgAcc1" presStyleIdx="5" presStyleCnt="7" custScaleX="232574">
        <dgm:presLayoutVars>
          <dgm:bulletEnabled val="1"/>
        </dgm:presLayoutVars>
      </dgm:prSet>
      <dgm:spPr/>
      <dgm:t>
        <a:bodyPr/>
        <a:lstStyle/>
        <a:p>
          <a:endParaRPr lang="zh-CN" altLang="en-US"/>
        </a:p>
      </dgm:t>
    </dgm:pt>
    <dgm:pt modelId="{CC72EA38-4886-4D4E-9275-D7BB98DFB101}" type="pres">
      <dgm:prSet presAssocID="{B3A4A77D-0DA9-405D-81F5-BD0E5C8F0A14}" presName="aSpace" presStyleCnt="0"/>
      <dgm:spPr/>
    </dgm:pt>
    <dgm:pt modelId="{3EB43E2E-8FCF-4D12-9C02-538751C5DB92}" type="pres">
      <dgm:prSet presAssocID="{5D00EBF6-3434-4353-8D0A-C1693D7F89B9}" presName="aNode" presStyleLbl="fgAcc1" presStyleIdx="6" presStyleCnt="7" custScaleX="232574">
        <dgm:presLayoutVars>
          <dgm:bulletEnabled val="1"/>
        </dgm:presLayoutVars>
      </dgm:prSet>
      <dgm:spPr/>
      <dgm:t>
        <a:bodyPr/>
        <a:lstStyle/>
        <a:p>
          <a:endParaRPr lang="zh-CN" altLang="en-US"/>
        </a:p>
      </dgm:t>
    </dgm:pt>
    <dgm:pt modelId="{AEDC67FB-CBF3-4660-8BB6-CB7541697DC0}" type="pres">
      <dgm:prSet presAssocID="{5D00EBF6-3434-4353-8D0A-C1693D7F89B9}" presName="aSpace" presStyleCnt="0"/>
      <dgm:spPr/>
    </dgm:pt>
  </dgm:ptLst>
  <dgm:cxnLst>
    <dgm:cxn modelId="{786B0B9E-795B-431E-B389-E8D142075E23}" type="presOf" srcId="{F82BAFAB-76D8-41BB-A446-FA4045440B28}" destId="{7AC596A2-6B51-49F3-94E3-9A0C21DEE331}" srcOrd="0" destOrd="0" presId="urn:microsoft.com/office/officeart/2005/8/layout/pyramid2#2"/>
    <dgm:cxn modelId="{17057F50-7BFF-49BB-8441-84C9B617A132}" type="presOf" srcId="{8F5F6C69-7954-4476-A59E-B0930F10AE02}" destId="{BC86E700-29BA-48DF-8723-CBA82EC66E58}" srcOrd="0" destOrd="0" presId="urn:microsoft.com/office/officeart/2005/8/layout/pyramid2#2"/>
    <dgm:cxn modelId="{C668019E-A3DC-40C5-9465-26D5A9BDBAE4}" type="presOf" srcId="{5D00EBF6-3434-4353-8D0A-C1693D7F89B9}" destId="{3EB43E2E-8FCF-4D12-9C02-538751C5DB92}" srcOrd="0" destOrd="0" presId="urn:microsoft.com/office/officeart/2005/8/layout/pyramid2#2"/>
    <dgm:cxn modelId="{E81B9D2B-C02C-4D5D-839E-EF6D5994D54F}" srcId="{F82BAFAB-76D8-41BB-A446-FA4045440B28}" destId="{5045BFE8-7476-4C20-8778-E3683B5E9E13}" srcOrd="0" destOrd="0" parTransId="{222932A2-6D8F-435B-8075-40E1B3A2763A}" sibTransId="{7F1BDE63-0357-4858-85CF-BB37DBEC6763}"/>
    <dgm:cxn modelId="{F158DFF4-64ED-4914-8952-2871D4FDB0EA}" srcId="{F82BAFAB-76D8-41BB-A446-FA4045440B28}" destId="{8F5F6C69-7954-4476-A59E-B0930F10AE02}" srcOrd="2" destOrd="0" parTransId="{D8458417-E851-4F13-AFCA-B718537CF3A2}" sibTransId="{04B94ED7-6BCB-429C-B263-85A26BC857B5}"/>
    <dgm:cxn modelId="{14E11BDD-31EF-4639-A9B1-E9BE4E623C7C}" srcId="{F82BAFAB-76D8-41BB-A446-FA4045440B28}" destId="{B3A4A77D-0DA9-405D-81F5-BD0E5C8F0A14}" srcOrd="5" destOrd="0" parTransId="{350FF08A-368B-46B1-801A-2CA608A95233}" sibTransId="{7C395B4C-14CF-4CB3-96F6-216870171333}"/>
    <dgm:cxn modelId="{B4AD9E8D-5FF3-41B8-AA69-72B3E623540B}" type="presOf" srcId="{B3A4A77D-0DA9-405D-81F5-BD0E5C8F0A14}" destId="{E4057896-408C-4572-85C7-14CC986D1DEF}" srcOrd="0" destOrd="0" presId="urn:microsoft.com/office/officeart/2005/8/layout/pyramid2#2"/>
    <dgm:cxn modelId="{351BACBA-35E8-4DC9-BB39-619115539A17}" type="presOf" srcId="{3717DE31-3B1B-4E50-B4DF-B26A442E835E}" destId="{59422564-BD0F-4D1E-B97E-331804EC35EB}" srcOrd="0" destOrd="0" presId="urn:microsoft.com/office/officeart/2005/8/layout/pyramid2#2"/>
    <dgm:cxn modelId="{43671757-E4B7-42A9-A72D-7F2A1ED16CF9}" type="presOf" srcId="{C7B5A22A-FCD0-478D-89EB-73B4A5F9FE6B}" destId="{75770DF9-7299-4F8F-A9BD-E84E8ED74B3F}" srcOrd="0" destOrd="0" presId="urn:microsoft.com/office/officeart/2005/8/layout/pyramid2#2"/>
    <dgm:cxn modelId="{9228AD37-001C-4325-AFFD-B7A29F971542}" srcId="{F82BAFAB-76D8-41BB-A446-FA4045440B28}" destId="{3717DE31-3B1B-4E50-B4DF-B26A442E835E}" srcOrd="4" destOrd="0" parTransId="{A835A103-0C25-4067-9E82-8C6197D25077}" sibTransId="{4D749389-7EF9-4137-A24C-0678FA588170}"/>
    <dgm:cxn modelId="{CF10C957-3AE6-4D83-91CA-109372C77EC0}" srcId="{F82BAFAB-76D8-41BB-A446-FA4045440B28}" destId="{5D00EBF6-3434-4353-8D0A-C1693D7F89B9}" srcOrd="6" destOrd="0" parTransId="{914DA112-7B6F-49D1-A222-BAB619863CE6}" sibTransId="{C42A8D53-0E37-4A8A-8DDC-51A9C8140652}"/>
    <dgm:cxn modelId="{C2DCCE36-B2F6-4CDD-97F1-F0F488DDB8DA}" srcId="{F82BAFAB-76D8-41BB-A446-FA4045440B28}" destId="{C7B5A22A-FCD0-478D-89EB-73B4A5F9FE6B}" srcOrd="1" destOrd="0" parTransId="{8D2CF605-EFBC-44AD-ABF6-1DB6139CC4FB}" sibTransId="{9C129A59-4AE8-48FB-9672-4C7244F66577}"/>
    <dgm:cxn modelId="{438A9596-2B8A-48B7-8E0E-3FC06D127E77}" type="presOf" srcId="{5045BFE8-7476-4C20-8778-E3683B5E9E13}" destId="{314532A5-105C-4F44-A26A-565BC14E93F1}" srcOrd="0" destOrd="0" presId="urn:microsoft.com/office/officeart/2005/8/layout/pyramid2#2"/>
    <dgm:cxn modelId="{0AB37841-C8C3-4457-AE5F-36EC88EE15D6}" srcId="{F82BAFAB-76D8-41BB-A446-FA4045440B28}" destId="{9D5C04CA-13BA-42E4-B134-33FF77FB39DE}" srcOrd="3" destOrd="0" parTransId="{08680C5E-45D6-4609-A895-2DCB9105DEF2}" sibTransId="{4FA5D5CE-A776-4A88-97D3-442B727ACBBB}"/>
    <dgm:cxn modelId="{68A01FDC-6963-470D-866B-FAF95263E166}" type="presOf" srcId="{9D5C04CA-13BA-42E4-B134-33FF77FB39DE}" destId="{F25BC164-A560-4F4D-8D56-7216E5A56B36}" srcOrd="0" destOrd="0" presId="urn:microsoft.com/office/officeart/2005/8/layout/pyramid2#2"/>
    <dgm:cxn modelId="{307AC61D-87CB-460E-9739-036E4BF39A6B}" type="presParOf" srcId="{7AC596A2-6B51-49F3-94E3-9A0C21DEE331}" destId="{E92F377F-7D92-4E0B-8FD8-52C39D1B950C}" srcOrd="0" destOrd="0" presId="urn:microsoft.com/office/officeart/2005/8/layout/pyramid2#2"/>
    <dgm:cxn modelId="{5BBBE348-D5C0-4927-A027-7DF8CA314302}" type="presParOf" srcId="{7AC596A2-6B51-49F3-94E3-9A0C21DEE331}" destId="{2305834F-4412-4F2D-ADC0-84670C6414EB}" srcOrd="1" destOrd="0" presId="urn:microsoft.com/office/officeart/2005/8/layout/pyramid2#2"/>
    <dgm:cxn modelId="{ECD54224-626E-4EE7-B8DD-4098DAE6B05B}" type="presParOf" srcId="{2305834F-4412-4F2D-ADC0-84670C6414EB}" destId="{314532A5-105C-4F44-A26A-565BC14E93F1}" srcOrd="0" destOrd="0" presId="urn:microsoft.com/office/officeart/2005/8/layout/pyramid2#2"/>
    <dgm:cxn modelId="{CA917FA1-DFE1-44E4-A3EB-E2E69C7F4463}" type="presParOf" srcId="{2305834F-4412-4F2D-ADC0-84670C6414EB}" destId="{4FEDBE73-27E6-41FF-B8AD-EADCABE51D23}" srcOrd="1" destOrd="0" presId="urn:microsoft.com/office/officeart/2005/8/layout/pyramid2#2"/>
    <dgm:cxn modelId="{96E01C9A-DB45-43A6-87A3-3F725CD4FE0A}" type="presParOf" srcId="{2305834F-4412-4F2D-ADC0-84670C6414EB}" destId="{75770DF9-7299-4F8F-A9BD-E84E8ED74B3F}" srcOrd="2" destOrd="0" presId="urn:microsoft.com/office/officeart/2005/8/layout/pyramid2#2"/>
    <dgm:cxn modelId="{34E2F237-75BE-41FB-A9B3-6CEBCF601F4F}" type="presParOf" srcId="{2305834F-4412-4F2D-ADC0-84670C6414EB}" destId="{455CAFC7-0AB2-4B2B-AD63-EE45B32A7305}" srcOrd="3" destOrd="0" presId="urn:microsoft.com/office/officeart/2005/8/layout/pyramid2#2"/>
    <dgm:cxn modelId="{F0D0B6FE-5F14-45F7-A603-9756BD397E75}" type="presParOf" srcId="{2305834F-4412-4F2D-ADC0-84670C6414EB}" destId="{BC86E700-29BA-48DF-8723-CBA82EC66E58}" srcOrd="4" destOrd="0" presId="urn:microsoft.com/office/officeart/2005/8/layout/pyramid2#2"/>
    <dgm:cxn modelId="{73E1A8D5-9210-4012-9A13-D13AC0E0B703}" type="presParOf" srcId="{2305834F-4412-4F2D-ADC0-84670C6414EB}" destId="{68327383-746A-4918-9F53-EE7E7E083E11}" srcOrd="5" destOrd="0" presId="urn:microsoft.com/office/officeart/2005/8/layout/pyramid2#2"/>
    <dgm:cxn modelId="{B686D375-22CE-4707-81C4-2D9D3B456F17}" type="presParOf" srcId="{2305834F-4412-4F2D-ADC0-84670C6414EB}" destId="{F25BC164-A560-4F4D-8D56-7216E5A56B36}" srcOrd="6" destOrd="0" presId="urn:microsoft.com/office/officeart/2005/8/layout/pyramid2#2"/>
    <dgm:cxn modelId="{44E84939-A905-4955-A777-3F9625DB9AA8}" type="presParOf" srcId="{2305834F-4412-4F2D-ADC0-84670C6414EB}" destId="{C08E12AA-9067-4B44-8B15-1F77891B73E4}" srcOrd="7" destOrd="0" presId="urn:microsoft.com/office/officeart/2005/8/layout/pyramid2#2"/>
    <dgm:cxn modelId="{41CC0B2B-B55D-4B46-8082-02F5EE9D29E5}" type="presParOf" srcId="{2305834F-4412-4F2D-ADC0-84670C6414EB}" destId="{59422564-BD0F-4D1E-B97E-331804EC35EB}" srcOrd="8" destOrd="0" presId="urn:microsoft.com/office/officeart/2005/8/layout/pyramid2#2"/>
    <dgm:cxn modelId="{8FAE4590-8200-4235-B0F9-7447CC74D2DE}" type="presParOf" srcId="{2305834F-4412-4F2D-ADC0-84670C6414EB}" destId="{DEB3461C-38B9-4535-8932-638EAA07009E}" srcOrd="9" destOrd="0" presId="urn:microsoft.com/office/officeart/2005/8/layout/pyramid2#2"/>
    <dgm:cxn modelId="{D6CB9A6B-2C84-454C-9034-07C09AA01722}" type="presParOf" srcId="{2305834F-4412-4F2D-ADC0-84670C6414EB}" destId="{E4057896-408C-4572-85C7-14CC986D1DEF}" srcOrd="10" destOrd="0" presId="urn:microsoft.com/office/officeart/2005/8/layout/pyramid2#2"/>
    <dgm:cxn modelId="{84D0EFAE-155F-4DF2-9381-0599713C3456}" type="presParOf" srcId="{2305834F-4412-4F2D-ADC0-84670C6414EB}" destId="{CC72EA38-4886-4D4E-9275-D7BB98DFB101}" srcOrd="11" destOrd="0" presId="urn:microsoft.com/office/officeart/2005/8/layout/pyramid2#2"/>
    <dgm:cxn modelId="{8C71420C-B4A3-4F74-A265-5C1A504580EF}" type="presParOf" srcId="{2305834F-4412-4F2D-ADC0-84670C6414EB}" destId="{3EB43E2E-8FCF-4D12-9C02-538751C5DB92}" srcOrd="12" destOrd="0" presId="urn:microsoft.com/office/officeart/2005/8/layout/pyramid2#2"/>
    <dgm:cxn modelId="{BC78807D-C73E-405A-8A72-A4BF570CB57F}" type="presParOf" srcId="{2305834F-4412-4F2D-ADC0-84670C6414EB}" destId="{AEDC67FB-CBF3-4660-8BB6-CB7541697DC0}" srcOrd="13" destOrd="0" presId="urn:microsoft.com/office/officeart/2005/8/layout/pyramid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3" loCatId="pyramid" qsTypeId="urn:microsoft.com/office/officeart/2005/8/quickstyle/simple1#5" qsCatId="simple" csTypeId="urn:microsoft.com/office/officeart/2005/8/colors/accent2_3#3" csCatId="colorful" phldr="1"/>
      <dgm:spPr/>
    </dgm:pt>
    <dgm:pt modelId="{5045BFE8-7476-4C20-8778-E3683B5E9E13}">
      <dgm:prSet phldrT="[文本]" custT="1"/>
      <dgm:spPr/>
      <dgm:t>
        <a:bodyPr/>
        <a:lstStyle/>
        <a:p>
          <a:pPr algn="l"/>
          <a:r>
            <a:rPr lang="zh-CN" altLang="en-US" sz="2000" b="0" smtClean="0">
              <a:latin typeface="Times New Roman" panose="02020603050405020304"/>
              <a:ea typeface="微软雅黑" panose="020B0503020204020204" charset="-122"/>
            </a:rPr>
            <a:t>囊液检查</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病理检查</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核素</a:t>
          </a:r>
          <a:r>
            <a:rPr lang="en-US" altLang="zh-CN" sz="2000" b="0" baseline="30000" dirty="0" smtClean="0">
              <a:latin typeface="Times New Roman" panose="02020603050405020304"/>
              <a:ea typeface="微软雅黑" panose="020B0503020204020204" charset="-122"/>
            </a:rPr>
            <a:t>99m</a:t>
          </a:r>
          <a:r>
            <a:rPr lang="zh-CN" altLang="en-US" sz="2000" b="0" dirty="0" smtClean="0">
              <a:latin typeface="Times New Roman" panose="02020603050405020304"/>
              <a:ea typeface="微软雅黑" panose="020B0503020204020204" charset="-122"/>
            </a:rPr>
            <a:t>锝检查</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en-US" altLang="zh-CN" sz="2000" b="0" smtClean="0">
              <a:latin typeface="Times New Roman" panose="02020603050405020304"/>
              <a:ea typeface="微软雅黑" panose="020B0503020204020204" charset="-122"/>
            </a:rPr>
            <a:t>CT</a:t>
          </a:r>
          <a:r>
            <a:rPr lang="zh-CN" altLang="en-US" sz="2000" b="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en-US" altLang="zh-CN" sz="2000" b="0" dirty="0" smtClean="0">
              <a:latin typeface="Times New Roman" panose="02020603050405020304"/>
              <a:ea typeface="微软雅黑" panose="020B0503020204020204" charset="-122"/>
            </a:rPr>
            <a:t>MRI</a:t>
          </a:r>
          <a:r>
            <a:rPr lang="zh-CN" altLang="en-US" sz="2000" b="0" dirty="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16767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167488">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F4D20DC3-2996-480C-9AFA-2AB04D37280B}" type="presOf" srcId="{5045BFE8-7476-4C20-8778-E3683B5E9E13}" destId="{314532A5-105C-4F44-A26A-565BC14E93F1}" srcOrd="0" destOrd="0" presId="urn:microsoft.com/office/officeart/2005/8/layout/pyramid2#3"/>
    <dgm:cxn modelId="{63B3D1F0-0B41-471C-B1F9-459E64B90466}" type="presOf" srcId="{8F5F6C69-7954-4476-A59E-B0930F10AE02}" destId="{BC86E700-29BA-48DF-8723-CBA82EC66E58}" srcOrd="0" destOrd="0" presId="urn:microsoft.com/office/officeart/2005/8/layout/pyramid2#3"/>
    <dgm:cxn modelId="{ADC765C4-51E1-4DEE-942E-693AF3A2BB38}" type="presOf" srcId="{F82BAFAB-76D8-41BB-A446-FA4045440B28}" destId="{7AC596A2-6B51-49F3-94E3-9A0C21DEE331}" srcOrd="0" destOrd="0" presId="urn:microsoft.com/office/officeart/2005/8/layout/pyramid2#3"/>
    <dgm:cxn modelId="{A8EB1099-E45B-4F8A-9ACC-8289507425E5}" srcId="{F82BAFAB-76D8-41BB-A446-FA4045440B28}" destId="{F08C408E-6BAD-4750-8F2E-D3102534546E}" srcOrd="4" destOrd="0" parTransId="{8BC55659-E34D-4487-A7B4-A94F6841D5BC}" sibTransId="{19FDE0ED-07F3-4EA1-9D98-CC7E52F54B88}"/>
    <dgm:cxn modelId="{D756110E-AD52-47E9-9F9A-7A62E7FE2ED6}" type="presOf" srcId="{F08C408E-6BAD-4750-8F2E-D3102534546E}" destId="{D1C91DD0-C632-47C7-A607-DE157DEB019F}" srcOrd="0" destOrd="0" presId="urn:microsoft.com/office/officeart/2005/8/layout/pyramid2#3"/>
    <dgm:cxn modelId="{7F87C043-79EA-4501-BBB8-407310C4A29A}" type="presOf" srcId="{C7B5A22A-FCD0-478D-89EB-73B4A5F9FE6B}" destId="{75770DF9-7299-4F8F-A9BD-E84E8ED74B3F}" srcOrd="0" destOrd="0" presId="urn:microsoft.com/office/officeart/2005/8/layout/pyramid2#3"/>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FD8C344-9862-42EF-8A1E-7C7A9CD53E10}" type="presOf" srcId="{9D5C04CA-13BA-42E4-B134-33FF77FB39DE}" destId="{F25BC164-A560-4F4D-8D56-7216E5A56B36}" srcOrd="0" destOrd="0" presId="urn:microsoft.com/office/officeart/2005/8/layout/pyramid2#3"/>
    <dgm:cxn modelId="{59A2EBC2-2490-41A4-B2A6-D60918A8F1C9}" type="presParOf" srcId="{7AC596A2-6B51-49F3-94E3-9A0C21DEE331}" destId="{E92F377F-7D92-4E0B-8FD8-52C39D1B950C}" srcOrd="0" destOrd="0" presId="urn:microsoft.com/office/officeart/2005/8/layout/pyramid2#3"/>
    <dgm:cxn modelId="{F3E561AD-F418-4380-A21A-1995F5555EA6}" type="presParOf" srcId="{7AC596A2-6B51-49F3-94E3-9A0C21DEE331}" destId="{2305834F-4412-4F2D-ADC0-84670C6414EB}" srcOrd="1" destOrd="0" presId="urn:microsoft.com/office/officeart/2005/8/layout/pyramid2#3"/>
    <dgm:cxn modelId="{9647BB65-F66D-48CF-85D5-9ECBCBC4483C}" type="presParOf" srcId="{2305834F-4412-4F2D-ADC0-84670C6414EB}" destId="{314532A5-105C-4F44-A26A-565BC14E93F1}" srcOrd="0" destOrd="0" presId="urn:microsoft.com/office/officeart/2005/8/layout/pyramid2#3"/>
    <dgm:cxn modelId="{F9C0F8FD-376B-414D-A472-782D91A62F76}" type="presParOf" srcId="{2305834F-4412-4F2D-ADC0-84670C6414EB}" destId="{4FEDBE73-27E6-41FF-B8AD-EADCABE51D23}" srcOrd="1" destOrd="0" presId="urn:microsoft.com/office/officeart/2005/8/layout/pyramid2#3"/>
    <dgm:cxn modelId="{E2FC24C2-3986-4196-9E71-CD68CF1DC45F}" type="presParOf" srcId="{2305834F-4412-4F2D-ADC0-84670C6414EB}" destId="{75770DF9-7299-4F8F-A9BD-E84E8ED74B3F}" srcOrd="2" destOrd="0" presId="urn:microsoft.com/office/officeart/2005/8/layout/pyramid2#3"/>
    <dgm:cxn modelId="{397950DF-D804-49E6-B9E5-154C2A85F2CD}" type="presParOf" srcId="{2305834F-4412-4F2D-ADC0-84670C6414EB}" destId="{455CAFC7-0AB2-4B2B-AD63-EE45B32A7305}" srcOrd="3" destOrd="0" presId="urn:microsoft.com/office/officeart/2005/8/layout/pyramid2#3"/>
    <dgm:cxn modelId="{33D1FC4B-F7DC-41A2-BBE9-33D19606FEBF}" type="presParOf" srcId="{2305834F-4412-4F2D-ADC0-84670C6414EB}" destId="{BC86E700-29BA-48DF-8723-CBA82EC66E58}" srcOrd="4" destOrd="0" presId="urn:microsoft.com/office/officeart/2005/8/layout/pyramid2#3"/>
    <dgm:cxn modelId="{3F50F7DA-E90B-48B0-892C-DE278F673829}" type="presParOf" srcId="{2305834F-4412-4F2D-ADC0-84670C6414EB}" destId="{68327383-746A-4918-9F53-EE7E7E083E11}" srcOrd="5" destOrd="0" presId="urn:microsoft.com/office/officeart/2005/8/layout/pyramid2#3"/>
    <dgm:cxn modelId="{93F3ED27-4B58-438B-A590-3CF980C3C7EC}" type="presParOf" srcId="{2305834F-4412-4F2D-ADC0-84670C6414EB}" destId="{F25BC164-A560-4F4D-8D56-7216E5A56B36}" srcOrd="6" destOrd="0" presId="urn:microsoft.com/office/officeart/2005/8/layout/pyramid2#3"/>
    <dgm:cxn modelId="{97F7478F-607E-4E0A-B282-ABBD8E20EDED}" type="presParOf" srcId="{2305834F-4412-4F2D-ADC0-84670C6414EB}" destId="{C08E12AA-9067-4B44-8B15-1F77891B73E4}" srcOrd="7" destOrd="0" presId="urn:microsoft.com/office/officeart/2005/8/layout/pyramid2#3"/>
    <dgm:cxn modelId="{8C5F6310-2390-4536-A6BA-9C8BEB7BF4C6}" type="presParOf" srcId="{2305834F-4412-4F2D-ADC0-84670C6414EB}" destId="{D1C91DD0-C632-47C7-A607-DE157DEB019F}" srcOrd="8" destOrd="0" presId="urn:microsoft.com/office/officeart/2005/8/layout/pyramid2#3"/>
    <dgm:cxn modelId="{7448E103-695A-4CDD-A9AD-E214F0D25E11}" type="presParOf" srcId="{2305834F-4412-4F2D-ADC0-84670C6414EB}" destId="{DCCCE6FD-C90A-4DD0-BA35-BF5FE88DA8E5}" srcOrd="9" destOrd="0" presId="urn:microsoft.com/office/officeart/2005/8/layout/pyramid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4" loCatId="pyramid" qsTypeId="urn:microsoft.com/office/officeart/2005/8/quickstyle/simple1#6" qsCatId="simple" csTypeId="urn:microsoft.com/office/officeart/2005/8/colors/accent2_3#4"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一般行囊内摘除术</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重要神经沿纵轴细心分离</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贸然切断神经，可致功能障碍</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zh-CN" altLang="en-US" sz="2000" b="0" dirty="0" smtClean="0">
              <a:latin typeface="Times New Roman" panose="02020603050405020304"/>
              <a:ea typeface="微软雅黑" panose="020B0503020204020204" charset="-122"/>
            </a:rPr>
            <a:t>必要时行神经吻合术或移植术</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21112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21112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21112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21112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210890" custLinFactNeighborX="111" custLinFactNeighborY="-20339">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A8EB1099-E45B-4F8A-9ACC-8289507425E5}" srcId="{F82BAFAB-76D8-41BB-A446-FA4045440B28}" destId="{F08C408E-6BAD-4750-8F2E-D3102534546E}" srcOrd="4" destOrd="0" parTransId="{8BC55659-E34D-4487-A7B4-A94F6841D5BC}" sibTransId="{19FDE0ED-07F3-4EA1-9D98-CC7E52F54B88}"/>
    <dgm:cxn modelId="{2F61F369-9C26-4FCF-8ADA-3C4B5265AA22}" type="presOf" srcId="{C7B5A22A-FCD0-478D-89EB-73B4A5F9FE6B}" destId="{75770DF9-7299-4F8F-A9BD-E84E8ED74B3F}" srcOrd="0" destOrd="0" presId="urn:microsoft.com/office/officeart/2005/8/layout/pyramid2#4"/>
    <dgm:cxn modelId="{21D2DAB4-F4A5-4E4D-BEBB-AA3674F1A694}" type="presOf" srcId="{8F5F6C69-7954-4476-A59E-B0930F10AE02}" destId="{BC86E700-29BA-48DF-8723-CBA82EC66E58}" srcOrd="0" destOrd="0" presId="urn:microsoft.com/office/officeart/2005/8/layout/pyramid2#4"/>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470277F-03E0-418D-9876-7DE746814473}" type="presOf" srcId="{F82BAFAB-76D8-41BB-A446-FA4045440B28}" destId="{7AC596A2-6B51-49F3-94E3-9A0C21DEE331}" srcOrd="0" destOrd="0" presId="urn:microsoft.com/office/officeart/2005/8/layout/pyramid2#4"/>
    <dgm:cxn modelId="{A7B22F70-3340-48C9-A115-608D6963F9E7}" type="presOf" srcId="{9D5C04CA-13BA-42E4-B134-33FF77FB39DE}" destId="{F25BC164-A560-4F4D-8D56-7216E5A56B36}" srcOrd="0" destOrd="0" presId="urn:microsoft.com/office/officeart/2005/8/layout/pyramid2#4"/>
    <dgm:cxn modelId="{0DE4C1B0-7529-4737-AFEC-7AC8750B3846}" type="presOf" srcId="{5045BFE8-7476-4C20-8778-E3683B5E9E13}" destId="{314532A5-105C-4F44-A26A-565BC14E93F1}" srcOrd="0" destOrd="0" presId="urn:microsoft.com/office/officeart/2005/8/layout/pyramid2#4"/>
    <dgm:cxn modelId="{463E5201-12ED-4553-99CF-53947F75BD7B}" type="presOf" srcId="{F08C408E-6BAD-4750-8F2E-D3102534546E}" destId="{D1C91DD0-C632-47C7-A607-DE157DEB019F}" srcOrd="0" destOrd="0" presId="urn:microsoft.com/office/officeart/2005/8/layout/pyramid2#4"/>
    <dgm:cxn modelId="{68FB6305-AB6A-473B-B020-4EB092131F6B}" type="presParOf" srcId="{7AC596A2-6B51-49F3-94E3-9A0C21DEE331}" destId="{E92F377F-7D92-4E0B-8FD8-52C39D1B950C}" srcOrd="0" destOrd="0" presId="urn:microsoft.com/office/officeart/2005/8/layout/pyramid2#4"/>
    <dgm:cxn modelId="{029D85CE-49CF-443D-9C66-0CB7DED5E121}" type="presParOf" srcId="{7AC596A2-6B51-49F3-94E3-9A0C21DEE331}" destId="{2305834F-4412-4F2D-ADC0-84670C6414EB}" srcOrd="1" destOrd="0" presId="urn:microsoft.com/office/officeart/2005/8/layout/pyramid2#4"/>
    <dgm:cxn modelId="{C4D70C7F-53C8-4618-A6E8-5DE5E4ECA181}" type="presParOf" srcId="{2305834F-4412-4F2D-ADC0-84670C6414EB}" destId="{314532A5-105C-4F44-A26A-565BC14E93F1}" srcOrd="0" destOrd="0" presId="urn:microsoft.com/office/officeart/2005/8/layout/pyramid2#4"/>
    <dgm:cxn modelId="{9EF5160A-611D-4240-8EF6-2FBFA5B0F808}" type="presParOf" srcId="{2305834F-4412-4F2D-ADC0-84670C6414EB}" destId="{4FEDBE73-27E6-41FF-B8AD-EADCABE51D23}" srcOrd="1" destOrd="0" presId="urn:microsoft.com/office/officeart/2005/8/layout/pyramid2#4"/>
    <dgm:cxn modelId="{83FD1EF3-5A1C-476A-A2B3-51E71B35DEBC}" type="presParOf" srcId="{2305834F-4412-4F2D-ADC0-84670C6414EB}" destId="{75770DF9-7299-4F8F-A9BD-E84E8ED74B3F}" srcOrd="2" destOrd="0" presId="urn:microsoft.com/office/officeart/2005/8/layout/pyramid2#4"/>
    <dgm:cxn modelId="{22D957F8-A874-4D5F-9EE4-A9BDDB6F8A0A}" type="presParOf" srcId="{2305834F-4412-4F2D-ADC0-84670C6414EB}" destId="{455CAFC7-0AB2-4B2B-AD63-EE45B32A7305}" srcOrd="3" destOrd="0" presId="urn:microsoft.com/office/officeart/2005/8/layout/pyramid2#4"/>
    <dgm:cxn modelId="{23E321B6-1C24-4EEB-9B8C-67708B07AD32}" type="presParOf" srcId="{2305834F-4412-4F2D-ADC0-84670C6414EB}" destId="{BC86E700-29BA-48DF-8723-CBA82EC66E58}" srcOrd="4" destOrd="0" presId="urn:microsoft.com/office/officeart/2005/8/layout/pyramid2#4"/>
    <dgm:cxn modelId="{976941E7-B04A-4905-8F3B-2B3744CEFED9}" type="presParOf" srcId="{2305834F-4412-4F2D-ADC0-84670C6414EB}" destId="{68327383-746A-4918-9F53-EE7E7E083E11}" srcOrd="5" destOrd="0" presId="urn:microsoft.com/office/officeart/2005/8/layout/pyramid2#4"/>
    <dgm:cxn modelId="{9D8E3C52-830D-41D3-B54E-60DF9B9255E2}" type="presParOf" srcId="{2305834F-4412-4F2D-ADC0-84670C6414EB}" destId="{F25BC164-A560-4F4D-8D56-7216E5A56B36}" srcOrd="6" destOrd="0" presId="urn:microsoft.com/office/officeart/2005/8/layout/pyramid2#4"/>
    <dgm:cxn modelId="{F7403E11-E1FA-4A8E-9154-6A2D2083EA1B}" type="presParOf" srcId="{2305834F-4412-4F2D-ADC0-84670C6414EB}" destId="{C08E12AA-9067-4B44-8B15-1F77891B73E4}" srcOrd="7" destOrd="0" presId="urn:microsoft.com/office/officeart/2005/8/layout/pyramid2#4"/>
    <dgm:cxn modelId="{3D62B07B-013B-4D6E-A9D5-2BD45FCEFD33}" type="presParOf" srcId="{2305834F-4412-4F2D-ADC0-84670C6414EB}" destId="{D1C91DD0-C632-47C7-A607-DE157DEB019F}" srcOrd="8" destOrd="0" presId="urn:microsoft.com/office/officeart/2005/8/layout/pyramid2#4"/>
    <dgm:cxn modelId="{001AA40C-D067-437E-A9F7-6A131D5A970E}" type="presParOf" srcId="{2305834F-4412-4F2D-ADC0-84670C6414EB}" destId="{DCCCE6FD-C90A-4DD0-BA35-BF5FE88DA8E5}" srcOrd="9" destOrd="0" presId="urn:microsoft.com/office/officeart/2005/8/layout/pyramid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5" loCatId="pyramid" qsTypeId="urn:microsoft.com/office/officeart/2005/8/quickstyle/simple1#7" qsCatId="simple" csTypeId="urn:microsoft.com/office/officeart/2005/8/colors/accent2_3#5"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能全部切除而对功能影响不大者，早期手术切除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不能全部切除或切除后对功能影响大者，在青春期后作部分修整</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肿瘤巨大伴严重畸形及功能障碍，或反复感染者，行颌骨切除术</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颌骨切除后即刻重建缺损</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F158DFF4-64ED-4914-8952-2871D4FDB0EA}" srcId="{F82BAFAB-76D8-41BB-A446-FA4045440B28}" destId="{8F5F6C69-7954-4476-A59E-B0930F10AE02}" srcOrd="2" destOrd="0" parTransId="{D8458417-E851-4F13-AFCA-B718537CF3A2}" sibTransId="{04B94ED7-6BCB-429C-B263-85A26BC857B5}"/>
    <dgm:cxn modelId="{F8AAB94B-0588-4E2C-BC3D-50FFDF7931F0}" type="presOf" srcId="{5045BFE8-7476-4C20-8778-E3683B5E9E13}" destId="{314532A5-105C-4F44-A26A-565BC14E93F1}" srcOrd="0" destOrd="0" presId="urn:microsoft.com/office/officeart/2005/8/layout/pyramid2#5"/>
    <dgm:cxn modelId="{98370937-02AF-4CF4-909C-164D137B679E}" type="presOf" srcId="{8F5F6C69-7954-4476-A59E-B0930F10AE02}" destId="{BC86E700-29BA-48DF-8723-CBA82EC66E58}" srcOrd="0" destOrd="0" presId="urn:microsoft.com/office/officeart/2005/8/layout/pyramid2#5"/>
    <dgm:cxn modelId="{E81B9D2B-C02C-4D5D-839E-EF6D5994D54F}" srcId="{F82BAFAB-76D8-41BB-A446-FA4045440B28}" destId="{5045BFE8-7476-4C20-8778-E3683B5E9E13}" srcOrd="0" destOrd="0" parTransId="{222932A2-6D8F-435B-8075-40E1B3A2763A}" sibTransId="{7F1BDE63-0357-4858-85CF-BB37DBEC6763}"/>
    <dgm:cxn modelId="{951F1C01-C373-4754-8ADF-0438958A29E1}" type="presOf" srcId="{9D5C04CA-13BA-42E4-B134-33FF77FB39DE}" destId="{F25BC164-A560-4F4D-8D56-7216E5A56B36}" srcOrd="0" destOrd="0" presId="urn:microsoft.com/office/officeart/2005/8/layout/pyramid2#5"/>
    <dgm:cxn modelId="{1D915FB1-9551-4DCE-B7B1-9D29C20B2077}" type="presOf" srcId="{F82BAFAB-76D8-41BB-A446-FA4045440B28}" destId="{7AC596A2-6B51-49F3-94E3-9A0C21DEE331}" srcOrd="0" destOrd="0" presId="urn:microsoft.com/office/officeart/2005/8/layout/pyramid2#5"/>
    <dgm:cxn modelId="{0AB37841-C8C3-4457-AE5F-36EC88EE15D6}" srcId="{F82BAFAB-76D8-41BB-A446-FA4045440B28}" destId="{9D5C04CA-13BA-42E4-B134-33FF77FB39DE}" srcOrd="3" destOrd="0" parTransId="{08680C5E-45D6-4609-A895-2DCB9105DEF2}" sibTransId="{4FA5D5CE-A776-4A88-97D3-442B727ACBBB}"/>
    <dgm:cxn modelId="{1227F604-BDB6-4005-A379-FD3D494AA32A}" type="presOf" srcId="{C7B5A22A-FCD0-478D-89EB-73B4A5F9FE6B}" destId="{75770DF9-7299-4F8F-A9BD-E84E8ED74B3F}" srcOrd="0" destOrd="0" presId="urn:microsoft.com/office/officeart/2005/8/layout/pyramid2#5"/>
    <dgm:cxn modelId="{C2DCCE36-B2F6-4CDD-97F1-F0F488DDB8DA}" srcId="{F82BAFAB-76D8-41BB-A446-FA4045440B28}" destId="{C7B5A22A-FCD0-478D-89EB-73B4A5F9FE6B}" srcOrd="1" destOrd="0" parTransId="{8D2CF605-EFBC-44AD-ABF6-1DB6139CC4FB}" sibTransId="{9C129A59-4AE8-48FB-9672-4C7244F66577}"/>
    <dgm:cxn modelId="{322A64D5-0208-4550-AD3F-1C71F74AD09D}" type="presParOf" srcId="{7AC596A2-6B51-49F3-94E3-9A0C21DEE331}" destId="{E92F377F-7D92-4E0B-8FD8-52C39D1B950C}" srcOrd="0" destOrd="0" presId="urn:microsoft.com/office/officeart/2005/8/layout/pyramid2#5"/>
    <dgm:cxn modelId="{58F84A56-D094-446E-AFFA-D126A8F80A70}" type="presParOf" srcId="{7AC596A2-6B51-49F3-94E3-9A0C21DEE331}" destId="{2305834F-4412-4F2D-ADC0-84670C6414EB}" srcOrd="1" destOrd="0" presId="urn:microsoft.com/office/officeart/2005/8/layout/pyramid2#5"/>
    <dgm:cxn modelId="{F9C84136-CD51-4E16-A186-12F2F94E90B1}" type="presParOf" srcId="{2305834F-4412-4F2D-ADC0-84670C6414EB}" destId="{314532A5-105C-4F44-A26A-565BC14E93F1}" srcOrd="0" destOrd="0" presId="urn:microsoft.com/office/officeart/2005/8/layout/pyramid2#5"/>
    <dgm:cxn modelId="{9E25F7D3-15BF-4CC3-9904-6A4A3D86DA26}" type="presParOf" srcId="{2305834F-4412-4F2D-ADC0-84670C6414EB}" destId="{4FEDBE73-27E6-41FF-B8AD-EADCABE51D23}" srcOrd="1" destOrd="0" presId="urn:microsoft.com/office/officeart/2005/8/layout/pyramid2#5"/>
    <dgm:cxn modelId="{7B294E4C-2952-4F25-BCED-107372A06CB4}" type="presParOf" srcId="{2305834F-4412-4F2D-ADC0-84670C6414EB}" destId="{75770DF9-7299-4F8F-A9BD-E84E8ED74B3F}" srcOrd="2" destOrd="0" presId="urn:microsoft.com/office/officeart/2005/8/layout/pyramid2#5"/>
    <dgm:cxn modelId="{3DB41EB2-E837-4154-B445-B896390288FD}" type="presParOf" srcId="{2305834F-4412-4F2D-ADC0-84670C6414EB}" destId="{455CAFC7-0AB2-4B2B-AD63-EE45B32A7305}" srcOrd="3" destOrd="0" presId="urn:microsoft.com/office/officeart/2005/8/layout/pyramid2#5"/>
    <dgm:cxn modelId="{2C1742E6-E5C5-4CD7-9727-368A88C14DA1}" type="presParOf" srcId="{2305834F-4412-4F2D-ADC0-84670C6414EB}" destId="{BC86E700-29BA-48DF-8723-CBA82EC66E58}" srcOrd="4" destOrd="0" presId="urn:microsoft.com/office/officeart/2005/8/layout/pyramid2#5"/>
    <dgm:cxn modelId="{129097AA-EA3A-4DAC-8AE8-7DC4416C51A3}" type="presParOf" srcId="{2305834F-4412-4F2D-ADC0-84670C6414EB}" destId="{68327383-746A-4918-9F53-EE7E7E083E11}" srcOrd="5" destOrd="0" presId="urn:microsoft.com/office/officeart/2005/8/layout/pyramid2#5"/>
    <dgm:cxn modelId="{FB533D7D-7790-4CBB-B452-7FA464B6CD83}" type="presParOf" srcId="{2305834F-4412-4F2D-ADC0-84670C6414EB}" destId="{F25BC164-A560-4F4D-8D56-7216E5A56B36}" srcOrd="6" destOrd="0" presId="urn:microsoft.com/office/officeart/2005/8/layout/pyramid2#5"/>
    <dgm:cxn modelId="{48FA0074-AA02-43B3-AA7A-7132CD007A75}" type="presParOf" srcId="{2305834F-4412-4F2D-ADC0-84670C6414EB}" destId="{C08E12AA-9067-4B44-8B15-1F77891B73E4}" srcOrd="7" destOrd="0" presId="urn:microsoft.com/office/officeart/2005/8/layout/pyramid2#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815345" cy="4815345"/>
        <a:chOff x="0" y="0"/>
        <a:chExt cx="4815345" cy="4815345"/>
      </a:xfrm>
    </dsp:grpSpPr>
    <dsp:sp modelId="{43DBA383-F2B7-4399-966F-DF610638ADDB}">
      <dsp:nvSpPr>
        <dsp:cNvPr id="3" name="饼形 2"/>
        <dsp:cNvSpPr/>
      </dsp:nvSpPr>
      <dsp:spPr bwMode="white">
        <a:xfrm>
          <a:off x="2149984" y="460838"/>
          <a:ext cx="4044890" cy="4044890"/>
        </a:xfrm>
        <a:prstGeom prst="pie">
          <a:avLst>
            <a:gd name="adj1" fmla="val 16200000"/>
            <a:gd name="adj2" fmla="val 2052000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Times New Roman" panose="02020603050405020304"/>
              <a:ea typeface="微软雅黑" panose="020B0503020204020204" charset="-122"/>
            </a:rPr>
            <a:t>牙源性上皮</a:t>
          </a:r>
          <a:endParaRPr lang="zh-CN" altLang="en-US" sz="2000" b="0" dirty="0">
            <a:latin typeface="Times New Roman" panose="02020603050405020304"/>
            <a:ea typeface="微软雅黑" panose="020B0503020204020204" charset="-122"/>
          </a:endParaRPr>
        </a:p>
      </dsp:txBody>
      <dsp:txXfrm>
        <a:off x="2149984" y="460838"/>
        <a:ext cx="4044890" cy="4044890"/>
      </dsp:txXfrm>
    </dsp:sp>
    <dsp:sp modelId="{304D1CA1-406D-43F1-B7F6-174C5F8022F0}">
      <dsp:nvSpPr>
        <dsp:cNvPr id="4" name="饼形 3"/>
        <dsp:cNvSpPr/>
      </dsp:nvSpPr>
      <dsp:spPr bwMode="white">
        <a:xfrm>
          <a:off x="2172879" y="482738"/>
          <a:ext cx="4044890" cy="4044890"/>
        </a:xfrm>
        <a:prstGeom prst="pie">
          <a:avLst>
            <a:gd name="adj1" fmla="val 20520000"/>
            <a:gd name="adj2" fmla="val 3240000"/>
          </a:avLst>
        </a:prstGeom>
      </dsp:spPr>
      <dsp:style>
        <a:lnRef idx="2">
          <a:schemeClr val="lt1"/>
        </a:lnRef>
        <a:fillRef idx="1">
          <a:schemeClr val="accent5">
            <a:hueOff val="-3255000"/>
            <a:satOff val="1765"/>
            <a:lumOff val="-7646"/>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smtClean="0">
              <a:latin typeface="Times New Roman" panose="02020603050405020304"/>
              <a:ea typeface="微软雅黑" panose="020B0503020204020204" charset="-122"/>
            </a:rPr>
            <a:t>牙源性囊肿上皮</a:t>
          </a:r>
          <a:endParaRPr lang="zh-CN" altLang="en-US" sz="2000" b="0" dirty="0">
            <a:latin typeface="Times New Roman" panose="02020603050405020304"/>
            <a:ea typeface="微软雅黑" panose="020B0503020204020204" charset="-122"/>
          </a:endParaRPr>
        </a:p>
      </dsp:txBody>
      <dsp:txXfrm>
        <a:off x="2172879" y="482738"/>
        <a:ext cx="4044890" cy="4044890"/>
      </dsp:txXfrm>
    </dsp:sp>
    <dsp:sp modelId="{3E308C36-D9B8-406E-B036-B602DF51771A}">
      <dsp:nvSpPr>
        <dsp:cNvPr id="5" name="饼形 4"/>
        <dsp:cNvSpPr/>
      </dsp:nvSpPr>
      <dsp:spPr bwMode="white">
        <a:xfrm>
          <a:off x="2172879" y="482738"/>
          <a:ext cx="4044890" cy="4044890"/>
        </a:xfrm>
        <a:prstGeom prst="pie">
          <a:avLst>
            <a:gd name="adj1" fmla="val 3240000"/>
            <a:gd name="adj2" fmla="val 7560000"/>
          </a:avLst>
        </a:prstGeom>
      </dsp:spPr>
      <dsp:style>
        <a:lnRef idx="2">
          <a:schemeClr val="lt1"/>
        </a:lnRef>
        <a:fillRef idx="1">
          <a:schemeClr val="accent5">
            <a:hueOff val="-6510000"/>
            <a:satOff val="3529"/>
            <a:lumOff val="-15293"/>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Times New Roman" panose="02020603050405020304"/>
              <a:ea typeface="微软雅黑" panose="020B0503020204020204" charset="-122"/>
            </a:rPr>
            <a:t>口腔黏膜上皮基底细胞</a:t>
          </a:r>
          <a:endParaRPr lang="zh-CN" altLang="en-US" sz="2000" b="0" dirty="0">
            <a:latin typeface="Times New Roman" panose="02020603050405020304"/>
            <a:ea typeface="微软雅黑" panose="020B0503020204020204" charset="-122"/>
          </a:endParaRPr>
        </a:p>
      </dsp:txBody>
      <dsp:txXfrm>
        <a:off x="2172879" y="482738"/>
        <a:ext cx="4044890" cy="4044890"/>
      </dsp:txXfrm>
    </dsp:sp>
    <dsp:sp modelId="{CB615BF8-12BE-436C-8A4B-EFFA569776D4}">
      <dsp:nvSpPr>
        <dsp:cNvPr id="6" name="饼形 5"/>
        <dsp:cNvSpPr/>
      </dsp:nvSpPr>
      <dsp:spPr bwMode="white">
        <a:xfrm>
          <a:off x="2172879" y="482738"/>
          <a:ext cx="4044890" cy="4044890"/>
        </a:xfrm>
        <a:prstGeom prst="pie">
          <a:avLst>
            <a:gd name="adj1" fmla="val 7560000"/>
            <a:gd name="adj2" fmla="val 11880000"/>
          </a:avLst>
        </a:prstGeom>
      </dsp:spPr>
      <dsp:style>
        <a:lnRef idx="2">
          <a:schemeClr val="lt1"/>
        </a:lnRef>
        <a:fillRef idx="1">
          <a:schemeClr val="accent5">
            <a:hueOff val="-9765000"/>
            <a:satOff val="5294"/>
            <a:lumOff val="-22940"/>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smtClean="0">
              <a:latin typeface="Times New Roman" panose="02020603050405020304"/>
              <a:ea typeface="微软雅黑" panose="020B0503020204020204" charset="-122"/>
            </a:rPr>
            <a:t>发展中的釉质发育障碍</a:t>
          </a:r>
          <a:endParaRPr lang="zh-CN" altLang="en-US" sz="2000" b="0" dirty="0">
            <a:latin typeface="Times New Roman" panose="02020603050405020304"/>
            <a:ea typeface="微软雅黑" panose="020B0503020204020204" charset="-122"/>
          </a:endParaRPr>
        </a:p>
      </dsp:txBody>
      <dsp:txXfrm>
        <a:off x="2172879" y="482738"/>
        <a:ext cx="4044890" cy="4044890"/>
      </dsp:txXfrm>
    </dsp:sp>
    <dsp:sp modelId="{89645E7E-8A83-4F55-9BC4-CA6A3C69F851}">
      <dsp:nvSpPr>
        <dsp:cNvPr id="7" name="饼形 6"/>
        <dsp:cNvSpPr/>
      </dsp:nvSpPr>
      <dsp:spPr bwMode="white">
        <a:xfrm>
          <a:off x="2172879" y="482738"/>
          <a:ext cx="4044890" cy="4044890"/>
        </a:xfrm>
        <a:prstGeom prst="pie">
          <a:avLst>
            <a:gd name="adj1" fmla="val 11880000"/>
            <a:gd name="adj2" fmla="val 16200000"/>
          </a:avLst>
        </a:prstGeom>
      </dsp:spPr>
      <dsp:style>
        <a:lnRef idx="2">
          <a:schemeClr val="lt1"/>
        </a:lnRef>
        <a:fillRef idx="1">
          <a:schemeClr val="accent5">
            <a:hueOff val="-13020000"/>
            <a:satOff val="7059"/>
            <a:lumOff val="-30587"/>
            <a:alpha val="100000"/>
          </a:schemeClr>
        </a:fillRef>
        <a:effectRef idx="0">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0" dirty="0" smtClean="0">
              <a:latin typeface="Times New Roman" panose="02020603050405020304"/>
              <a:ea typeface="微软雅黑" panose="020B0503020204020204" charset="-122"/>
            </a:rPr>
            <a:t>异位上皮</a:t>
          </a:r>
          <a:endParaRPr lang="zh-CN" altLang="en-US" sz="2000" b="0" dirty="0">
            <a:latin typeface="Times New Roman" panose="02020603050405020304"/>
            <a:ea typeface="微软雅黑" panose="020B0503020204020204" charset="-122"/>
          </a:endParaRPr>
        </a:p>
      </dsp:txBody>
      <dsp:txXfrm>
        <a:off x="2172879" y="482738"/>
        <a:ext cx="4044890" cy="4044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92920" cy="4064000"/>
        <a:chOff x="0" y="0"/>
        <a:chExt cx="10092920" cy="4064000"/>
      </a:xfrm>
    </dsp:grpSpPr>
    <dsp:sp modelId="{E92F377F-7D92-4E0B-8FD8-52C39D1B950C}">
      <dsp:nvSpPr>
        <dsp:cNvPr id="3" name="等腰三角形 2"/>
        <dsp:cNvSpPr/>
      </dsp:nvSpPr>
      <dsp:spPr bwMode="white">
        <a:xfrm>
          <a:off x="1693660" y="0"/>
          <a:ext cx="4064000" cy="4064000"/>
        </a:xfrm>
        <a:prstGeom prst="triangle">
          <a:avLst/>
        </a:prstGeom>
      </dsp:spPr>
      <dsp:style>
        <a:lnRef idx="2">
          <a:schemeClr val="lt1"/>
        </a:lnRef>
        <a:fillRef idx="1">
          <a:schemeClr val="accent2">
            <a:shade val="80000"/>
          </a:schemeClr>
        </a:fillRef>
        <a:effectRef idx="0">
          <a:scrgbClr r="0" g="0" b="0"/>
        </a:effectRef>
        <a:fontRef idx="minor">
          <a:schemeClr val="lt1"/>
        </a:fontRef>
      </dsp:style>
      <dsp:txXfrm>
        <a:off x="1693660" y="0"/>
        <a:ext cx="4064000" cy="4064000"/>
      </dsp:txXfrm>
    </dsp:sp>
    <dsp:sp modelId="{314532A5-105C-4F44-A26A-565BC14E93F1}">
      <dsp:nvSpPr>
        <dsp:cNvPr id="4" name="圆角矩形 3"/>
        <dsp:cNvSpPr/>
      </dsp:nvSpPr>
      <dsp:spPr bwMode="white">
        <a:xfrm>
          <a:off x="2831875" y="406400"/>
          <a:ext cx="4429171" cy="722489"/>
        </a:xfrm>
        <a:prstGeom prst="roundRect">
          <a:avLst/>
        </a:prstGeom>
      </dsp:spPr>
      <dsp:style>
        <a:lnRef idx="2">
          <a:schemeClr val="accent2">
            <a:shade val="80000"/>
            <a:hueOff val="0"/>
            <a:satOff val="0"/>
            <a:lumOff val="0"/>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多房型多见，房差大，切迹</a:t>
          </a:r>
          <a:endParaRPr lang="zh-CN" altLang="en-US" sz="2000" b="0" dirty="0">
            <a:solidFill>
              <a:schemeClr val="dk1"/>
            </a:solidFill>
            <a:latin typeface="Times New Roman" panose="02020603050405020304"/>
            <a:ea typeface="微软雅黑" panose="020B0503020204020204" charset="-122"/>
          </a:endParaRPr>
        </a:p>
      </dsp:txBody>
      <dsp:txXfrm>
        <a:off x="2831875" y="406400"/>
        <a:ext cx="4429171" cy="722489"/>
      </dsp:txXfrm>
    </dsp:sp>
    <dsp:sp modelId="{75770DF9-7299-4F8F-A9BD-E84E8ED74B3F}">
      <dsp:nvSpPr>
        <dsp:cNvPr id="5" name="圆角矩形 4"/>
        <dsp:cNvSpPr/>
      </dsp:nvSpPr>
      <dsp:spPr bwMode="white">
        <a:xfrm>
          <a:off x="2831875" y="1219200"/>
          <a:ext cx="4429171" cy="722489"/>
        </a:xfrm>
        <a:prstGeom prst="roundRect">
          <a:avLst/>
        </a:prstGeom>
      </dsp:spPr>
      <dsp:style>
        <a:lnRef idx="2">
          <a:schemeClr val="accent2">
            <a:shade val="80000"/>
            <a:hueOff val="0"/>
            <a:satOff val="-1175"/>
            <a:lumOff val="8627"/>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多蜂型</a:t>
          </a:r>
          <a:endParaRPr lang="zh-CN" altLang="en-US" sz="2000" b="0" dirty="0">
            <a:solidFill>
              <a:schemeClr val="dk1"/>
            </a:solidFill>
            <a:latin typeface="Times New Roman" panose="02020603050405020304"/>
            <a:ea typeface="微软雅黑" panose="020B0503020204020204" charset="-122"/>
          </a:endParaRPr>
        </a:p>
      </dsp:txBody>
      <dsp:txXfrm>
        <a:off x="2831875" y="1219200"/>
        <a:ext cx="4429171" cy="722489"/>
      </dsp:txXfrm>
    </dsp:sp>
    <dsp:sp modelId="{BC86E700-29BA-48DF-8723-CBA82EC66E58}">
      <dsp:nvSpPr>
        <dsp:cNvPr id="6" name="圆角矩形 5"/>
        <dsp:cNvSpPr/>
      </dsp:nvSpPr>
      <dsp:spPr bwMode="white">
        <a:xfrm>
          <a:off x="2831875" y="2032000"/>
          <a:ext cx="4429171" cy="722489"/>
        </a:xfrm>
        <a:prstGeom prst="roundRect">
          <a:avLst/>
        </a:prstGeom>
      </dsp:spPr>
      <dsp:style>
        <a:lnRef idx="2">
          <a:schemeClr val="accent2">
            <a:shade val="80000"/>
            <a:hueOff val="0"/>
            <a:satOff val="-2352"/>
            <a:lumOff val="17255"/>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单房型</a:t>
          </a:r>
          <a:endParaRPr lang="zh-CN" altLang="en-US" sz="2000" b="0" dirty="0">
            <a:solidFill>
              <a:schemeClr val="dk1"/>
            </a:solidFill>
            <a:latin typeface="Times New Roman" panose="02020603050405020304"/>
            <a:ea typeface="微软雅黑" panose="020B0503020204020204" charset="-122"/>
          </a:endParaRPr>
        </a:p>
      </dsp:txBody>
      <dsp:txXfrm>
        <a:off x="2831875" y="2032000"/>
        <a:ext cx="4429171" cy="722489"/>
      </dsp:txXfrm>
    </dsp:sp>
    <dsp:sp modelId="{F25BC164-A560-4F4D-8D56-7216E5A56B36}">
      <dsp:nvSpPr>
        <dsp:cNvPr id="7" name="圆角矩形 6"/>
        <dsp:cNvSpPr/>
      </dsp:nvSpPr>
      <dsp:spPr bwMode="white">
        <a:xfrm>
          <a:off x="2831875" y="2844800"/>
          <a:ext cx="4429171" cy="722489"/>
        </a:xfrm>
        <a:prstGeom prst="roundRect">
          <a:avLst/>
        </a:prstGeom>
      </dsp:spPr>
      <dsp:style>
        <a:lnRef idx="2">
          <a:schemeClr val="accent2">
            <a:shade val="80000"/>
            <a:hueOff val="0"/>
            <a:satOff val="-3528"/>
            <a:lumOff val="2588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局部恶性灶型</a:t>
          </a:r>
          <a:endParaRPr lang="zh-CN" altLang="en-US" sz="2000" b="0" dirty="0">
            <a:solidFill>
              <a:schemeClr val="dk1"/>
            </a:solidFill>
            <a:latin typeface="Times New Roman" panose="02020603050405020304"/>
            <a:ea typeface="微软雅黑" panose="020B0503020204020204" charset="-122"/>
          </a:endParaRPr>
        </a:p>
      </dsp:txBody>
      <dsp:txXfrm>
        <a:off x="2831875" y="2844800"/>
        <a:ext cx="4429171" cy="722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92920" cy="4064000"/>
        <a:chOff x="0" y="0"/>
        <a:chExt cx="10092920" cy="4064000"/>
      </a:xfrm>
    </dsp:grpSpPr>
    <dsp:sp modelId="{E92F377F-7D92-4E0B-8FD8-52C39D1B950C}">
      <dsp:nvSpPr>
        <dsp:cNvPr id="3" name="等腰三角形 2"/>
        <dsp:cNvSpPr/>
      </dsp:nvSpPr>
      <dsp:spPr bwMode="white">
        <a:xfrm>
          <a:off x="1693660" y="0"/>
          <a:ext cx="4064000" cy="4064000"/>
        </a:xfrm>
        <a:prstGeom prst="triangle">
          <a:avLst/>
        </a:prstGeom>
      </dsp:spPr>
      <dsp:style>
        <a:lnRef idx="2">
          <a:schemeClr val="lt1"/>
        </a:lnRef>
        <a:fillRef idx="1">
          <a:schemeClr val="accent2">
            <a:shade val="80000"/>
          </a:schemeClr>
        </a:fillRef>
        <a:effectRef idx="0">
          <a:scrgbClr r="0" g="0" b="0"/>
        </a:effectRef>
        <a:fontRef idx="minor">
          <a:schemeClr val="lt1"/>
        </a:fontRef>
      </dsp:style>
      <dsp:txXfrm>
        <a:off x="1693660" y="0"/>
        <a:ext cx="4064000" cy="4064000"/>
      </dsp:txXfrm>
    </dsp:sp>
    <dsp:sp modelId="{314532A5-105C-4F44-A26A-565BC14E93F1}">
      <dsp:nvSpPr>
        <dsp:cNvPr id="4" name="圆角矩形 3"/>
        <dsp:cNvSpPr/>
      </dsp:nvSpPr>
      <dsp:spPr bwMode="white">
        <a:xfrm>
          <a:off x="1974623" y="406400"/>
          <a:ext cx="6143675" cy="412851"/>
        </a:xfrm>
        <a:prstGeom prst="roundRect">
          <a:avLst/>
        </a:prstGeom>
      </dsp:spPr>
      <dsp:style>
        <a:lnRef idx="2">
          <a:schemeClr val="accent2">
            <a:shade val="80000"/>
            <a:hueOff val="0"/>
            <a:satOff val="0"/>
            <a:lumOff val="0"/>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骨质膨胀，向唇颊侧生长</a:t>
          </a:r>
          <a:endParaRPr lang="zh-CN" altLang="en-US" sz="2000" b="0" dirty="0">
            <a:solidFill>
              <a:schemeClr val="dk1"/>
            </a:solidFill>
            <a:latin typeface="Times New Roman" panose="02020603050405020304"/>
            <a:ea typeface="微软雅黑" panose="020B0503020204020204" charset="-122"/>
          </a:endParaRPr>
        </a:p>
      </dsp:txBody>
      <dsp:txXfrm>
        <a:off x="1974623" y="406400"/>
        <a:ext cx="6143675" cy="412851"/>
      </dsp:txXfrm>
    </dsp:sp>
    <dsp:sp modelId="{75770DF9-7299-4F8F-A9BD-E84E8ED74B3F}">
      <dsp:nvSpPr>
        <dsp:cNvPr id="5" name="圆角矩形 4"/>
        <dsp:cNvSpPr/>
      </dsp:nvSpPr>
      <dsp:spPr bwMode="white">
        <a:xfrm>
          <a:off x="1974623" y="870857"/>
          <a:ext cx="6143675" cy="412851"/>
        </a:xfrm>
        <a:prstGeom prst="roundRect">
          <a:avLst/>
        </a:prstGeom>
      </dsp:spPr>
      <dsp:style>
        <a:lnRef idx="2">
          <a:schemeClr val="accent2">
            <a:shade val="80000"/>
            <a:hueOff val="0"/>
            <a:satOff val="-587"/>
            <a:lumOff val="4314"/>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骨皮质破坏消失，以牙槽侧骨质为多</a:t>
          </a:r>
          <a:endParaRPr lang="zh-CN" altLang="en-US" sz="2000" b="0" dirty="0">
            <a:solidFill>
              <a:schemeClr val="dk1"/>
            </a:solidFill>
            <a:latin typeface="Times New Roman" panose="02020603050405020304"/>
            <a:ea typeface="微软雅黑" panose="020B0503020204020204" charset="-122"/>
          </a:endParaRPr>
        </a:p>
      </dsp:txBody>
      <dsp:txXfrm>
        <a:off x="1974623" y="870857"/>
        <a:ext cx="6143675" cy="412851"/>
      </dsp:txXfrm>
    </dsp:sp>
    <dsp:sp modelId="{BC86E700-29BA-48DF-8723-CBA82EC66E58}">
      <dsp:nvSpPr>
        <dsp:cNvPr id="6" name="圆角矩形 5"/>
        <dsp:cNvSpPr/>
      </dsp:nvSpPr>
      <dsp:spPr bwMode="white">
        <a:xfrm>
          <a:off x="1974623" y="1335314"/>
          <a:ext cx="6143675" cy="412851"/>
        </a:xfrm>
        <a:prstGeom prst="roundRect">
          <a:avLst/>
        </a:prstGeom>
      </dsp:spPr>
      <dsp:style>
        <a:lnRef idx="2">
          <a:schemeClr val="accent2">
            <a:shade val="80000"/>
            <a:hueOff val="0"/>
            <a:satOff val="-1175"/>
            <a:lumOff val="8627"/>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肿瘤内可含或不含牙</a:t>
          </a:r>
          <a:endParaRPr lang="zh-CN" altLang="en-US" sz="2000" b="0" dirty="0">
            <a:solidFill>
              <a:schemeClr val="dk1"/>
            </a:solidFill>
            <a:latin typeface="Times New Roman" panose="02020603050405020304"/>
            <a:ea typeface="微软雅黑" panose="020B0503020204020204" charset="-122"/>
          </a:endParaRPr>
        </a:p>
      </dsp:txBody>
      <dsp:txXfrm>
        <a:off x="1974623" y="1335314"/>
        <a:ext cx="6143675" cy="412851"/>
      </dsp:txXfrm>
    </dsp:sp>
    <dsp:sp modelId="{F25BC164-A560-4F4D-8D56-7216E5A56B36}">
      <dsp:nvSpPr>
        <dsp:cNvPr id="7" name="圆角矩形 6"/>
        <dsp:cNvSpPr/>
      </dsp:nvSpPr>
      <dsp:spPr bwMode="white">
        <a:xfrm>
          <a:off x="1974623" y="1799771"/>
          <a:ext cx="6143675" cy="412851"/>
        </a:xfrm>
        <a:prstGeom prst="roundRect">
          <a:avLst/>
        </a:prstGeom>
      </dsp:spPr>
      <dsp:style>
        <a:lnRef idx="2">
          <a:schemeClr val="accent2">
            <a:shade val="80000"/>
            <a:hueOff val="0"/>
            <a:satOff val="-1764"/>
            <a:lumOff val="12941"/>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牙被肿瘤推移</a:t>
          </a:r>
          <a:endParaRPr lang="zh-CN" altLang="en-US" sz="2000" b="0" dirty="0">
            <a:solidFill>
              <a:schemeClr val="dk1"/>
            </a:solidFill>
            <a:latin typeface="Times New Roman" panose="02020603050405020304"/>
            <a:ea typeface="微软雅黑" panose="020B0503020204020204" charset="-122"/>
          </a:endParaRPr>
        </a:p>
      </dsp:txBody>
      <dsp:txXfrm>
        <a:off x="1974623" y="1799771"/>
        <a:ext cx="6143675" cy="412851"/>
      </dsp:txXfrm>
    </dsp:sp>
    <dsp:sp modelId="{59422564-BD0F-4D1E-B97E-331804EC35EB}">
      <dsp:nvSpPr>
        <dsp:cNvPr id="8" name="圆角矩形 7"/>
        <dsp:cNvSpPr/>
      </dsp:nvSpPr>
      <dsp:spPr bwMode="white">
        <a:xfrm>
          <a:off x="1974623" y="2264229"/>
          <a:ext cx="6143675" cy="412851"/>
        </a:xfrm>
        <a:prstGeom prst="roundRect">
          <a:avLst/>
        </a:prstGeom>
      </dsp:spPr>
      <dsp:style>
        <a:lnRef idx="2">
          <a:schemeClr val="accent2">
            <a:shade val="80000"/>
            <a:hueOff val="0"/>
            <a:satOff val="-2352"/>
            <a:lumOff val="17255"/>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牙根呈锯齿状吸收</a:t>
          </a:r>
          <a:endParaRPr lang="zh-CN" altLang="en-US" sz="2000" b="0" dirty="0">
            <a:solidFill>
              <a:schemeClr val="dk1"/>
            </a:solidFill>
            <a:latin typeface="Times New Roman" panose="02020603050405020304"/>
            <a:ea typeface="微软雅黑" panose="020B0503020204020204" charset="-122"/>
          </a:endParaRPr>
        </a:p>
      </dsp:txBody>
      <dsp:txXfrm>
        <a:off x="1974623" y="2264229"/>
        <a:ext cx="6143675" cy="412851"/>
      </dsp:txXfrm>
    </dsp:sp>
    <dsp:sp modelId="{E4057896-408C-4572-85C7-14CC986D1DEF}">
      <dsp:nvSpPr>
        <dsp:cNvPr id="9" name="圆角矩形 8"/>
        <dsp:cNvSpPr/>
      </dsp:nvSpPr>
      <dsp:spPr bwMode="white">
        <a:xfrm>
          <a:off x="1974623" y="2728686"/>
          <a:ext cx="6143675" cy="412851"/>
        </a:xfrm>
        <a:prstGeom prst="roundRect">
          <a:avLst/>
        </a:prstGeom>
      </dsp:spPr>
      <dsp:style>
        <a:lnRef idx="2">
          <a:schemeClr val="accent2">
            <a:shade val="80000"/>
            <a:hueOff val="0"/>
            <a:satOff val="-2940"/>
            <a:lumOff val="21569"/>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根间牙槽骨肿瘤浸润</a:t>
          </a:r>
          <a:endParaRPr lang="zh-CN" altLang="en-US" sz="2000" b="0" dirty="0">
            <a:solidFill>
              <a:schemeClr val="dk1"/>
            </a:solidFill>
            <a:latin typeface="Times New Roman" panose="02020603050405020304"/>
            <a:ea typeface="微软雅黑" panose="020B0503020204020204" charset="-122"/>
          </a:endParaRPr>
        </a:p>
      </dsp:txBody>
      <dsp:txXfrm>
        <a:off x="1974623" y="2728686"/>
        <a:ext cx="6143675" cy="412851"/>
      </dsp:txXfrm>
    </dsp:sp>
    <dsp:sp modelId="{3EB43E2E-8FCF-4D12-9C02-538751C5DB92}">
      <dsp:nvSpPr>
        <dsp:cNvPr id="10" name="圆角矩形 9"/>
        <dsp:cNvSpPr/>
      </dsp:nvSpPr>
      <dsp:spPr bwMode="white">
        <a:xfrm>
          <a:off x="1974623" y="3193143"/>
          <a:ext cx="6143675" cy="412851"/>
        </a:xfrm>
        <a:prstGeom prst="roundRect">
          <a:avLst/>
        </a:prstGeom>
      </dsp:spPr>
      <dsp:style>
        <a:lnRef idx="2">
          <a:schemeClr val="accent2">
            <a:shade val="80000"/>
            <a:hueOff val="0"/>
            <a:satOff val="-3528"/>
            <a:lumOff val="2588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肿瘤内无钙化灶</a:t>
          </a:r>
          <a:endParaRPr lang="zh-CN" altLang="en-US" sz="2000" b="0" dirty="0">
            <a:solidFill>
              <a:schemeClr val="dk1"/>
            </a:solidFill>
            <a:latin typeface="Times New Roman" panose="02020603050405020304"/>
            <a:ea typeface="微软雅黑" panose="020B0503020204020204" charset="-122"/>
          </a:endParaRPr>
        </a:p>
      </dsp:txBody>
      <dsp:txXfrm>
        <a:off x="1974623" y="3193143"/>
        <a:ext cx="6143675" cy="412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92920" cy="4064000"/>
        <a:chOff x="0" y="0"/>
        <a:chExt cx="10092920" cy="4064000"/>
      </a:xfrm>
    </dsp:grpSpPr>
    <dsp:sp modelId="{E92F377F-7D92-4E0B-8FD8-52C39D1B950C}">
      <dsp:nvSpPr>
        <dsp:cNvPr id="3" name="等腰三角形 2"/>
        <dsp:cNvSpPr/>
      </dsp:nvSpPr>
      <dsp:spPr bwMode="white">
        <a:xfrm>
          <a:off x="1693660" y="0"/>
          <a:ext cx="4064000" cy="4064000"/>
        </a:xfrm>
        <a:prstGeom prst="triangle">
          <a:avLst/>
        </a:prstGeom>
      </dsp:spPr>
      <dsp:style>
        <a:lnRef idx="2">
          <a:schemeClr val="lt1"/>
        </a:lnRef>
        <a:fillRef idx="1">
          <a:schemeClr val="accent2">
            <a:shade val="80000"/>
          </a:schemeClr>
        </a:fillRef>
        <a:effectRef idx="0">
          <a:scrgbClr r="0" g="0" b="0"/>
        </a:effectRef>
        <a:fontRef idx="minor">
          <a:schemeClr val="lt1"/>
        </a:fontRef>
      </dsp:style>
      <dsp:txXfrm>
        <a:off x="1693660" y="0"/>
        <a:ext cx="4064000" cy="4064000"/>
      </dsp:txXfrm>
    </dsp:sp>
    <dsp:sp modelId="{314532A5-105C-4F44-A26A-565BC14E93F1}">
      <dsp:nvSpPr>
        <dsp:cNvPr id="4" name="圆角矩形 3"/>
        <dsp:cNvSpPr/>
      </dsp:nvSpPr>
      <dsp:spPr bwMode="white">
        <a:xfrm>
          <a:off x="2831875" y="406400"/>
          <a:ext cx="4429171" cy="577991"/>
        </a:xfrm>
        <a:prstGeom prst="roundRect">
          <a:avLst/>
        </a:prstGeom>
      </dsp:spPr>
      <dsp:style>
        <a:lnRef idx="2">
          <a:schemeClr val="accent2">
            <a:shade val="80000"/>
            <a:hueOff val="0"/>
            <a:satOff val="0"/>
            <a:lumOff val="0"/>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囊液检查</a:t>
          </a:r>
          <a:endParaRPr lang="zh-CN" altLang="en-US" sz="2000" b="0" dirty="0">
            <a:solidFill>
              <a:schemeClr val="dk1"/>
            </a:solidFill>
            <a:latin typeface="Times New Roman" panose="02020603050405020304"/>
            <a:ea typeface="微软雅黑" panose="020B0503020204020204" charset="-122"/>
          </a:endParaRPr>
        </a:p>
      </dsp:txBody>
      <dsp:txXfrm>
        <a:off x="2831875" y="406400"/>
        <a:ext cx="4429171" cy="577991"/>
      </dsp:txXfrm>
    </dsp:sp>
    <dsp:sp modelId="{75770DF9-7299-4F8F-A9BD-E84E8ED74B3F}">
      <dsp:nvSpPr>
        <dsp:cNvPr id="5" name="圆角矩形 4"/>
        <dsp:cNvSpPr/>
      </dsp:nvSpPr>
      <dsp:spPr bwMode="white">
        <a:xfrm>
          <a:off x="2834278" y="1052677"/>
          <a:ext cx="4429171" cy="577991"/>
        </a:xfrm>
        <a:prstGeom prst="roundRect">
          <a:avLst/>
        </a:prstGeom>
      </dsp:spPr>
      <dsp:style>
        <a:lnRef idx="2">
          <a:schemeClr val="accent2">
            <a:shade val="80000"/>
            <a:hueOff val="0"/>
            <a:satOff val="-881"/>
            <a:lumOff val="6471"/>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smtClean="0">
              <a:solidFill>
                <a:schemeClr val="dk1"/>
              </a:solidFill>
              <a:latin typeface="Times New Roman" panose="02020603050405020304"/>
              <a:ea typeface="微软雅黑" panose="020B0503020204020204" charset="-122"/>
            </a:rPr>
            <a:t>病理检查</a:t>
          </a:r>
          <a:endParaRPr lang="zh-CN" altLang="en-US" sz="2000" b="0" dirty="0">
            <a:solidFill>
              <a:schemeClr val="dk1"/>
            </a:solidFill>
            <a:latin typeface="Times New Roman" panose="02020603050405020304"/>
            <a:ea typeface="微软雅黑" panose="020B0503020204020204" charset="-122"/>
          </a:endParaRPr>
        </a:p>
      </dsp:txBody>
      <dsp:txXfrm>
        <a:off x="2834278" y="1052677"/>
        <a:ext cx="4429171" cy="577991"/>
      </dsp:txXfrm>
    </dsp:sp>
    <dsp:sp modelId="{BC86E700-29BA-48DF-8723-CBA82EC66E58}">
      <dsp:nvSpPr>
        <dsp:cNvPr id="6" name="圆角矩形 5"/>
        <dsp:cNvSpPr/>
      </dsp:nvSpPr>
      <dsp:spPr bwMode="white">
        <a:xfrm>
          <a:off x="2831875" y="1706880"/>
          <a:ext cx="4429171" cy="577991"/>
        </a:xfrm>
        <a:prstGeom prst="roundRect">
          <a:avLst/>
        </a:prstGeom>
      </dsp:spPr>
      <dsp:style>
        <a:lnRef idx="2">
          <a:schemeClr val="accent2">
            <a:shade val="80000"/>
            <a:hueOff val="0"/>
            <a:satOff val="-1764"/>
            <a:lumOff val="12941"/>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核素</a:t>
          </a:r>
          <a:r>
            <a:rPr lang="en-US" altLang="zh-CN" sz="2000" b="0" baseline="30000" dirty="0" smtClean="0">
              <a:solidFill>
                <a:schemeClr val="dk1"/>
              </a:solidFill>
              <a:latin typeface="Times New Roman" panose="02020603050405020304"/>
              <a:ea typeface="微软雅黑" panose="020B0503020204020204" charset="-122"/>
            </a:rPr>
            <a:t>99m</a:t>
          </a:r>
          <a:r>
            <a:rPr lang="zh-CN" altLang="en-US" sz="2000" b="0" dirty="0" smtClean="0">
              <a:solidFill>
                <a:schemeClr val="dk1"/>
              </a:solidFill>
              <a:latin typeface="Times New Roman" panose="02020603050405020304"/>
              <a:ea typeface="微软雅黑" panose="020B0503020204020204" charset="-122"/>
            </a:rPr>
            <a:t>锝检查</a:t>
          </a:r>
          <a:endParaRPr lang="zh-CN" altLang="en-US" sz="2000" b="0" dirty="0">
            <a:solidFill>
              <a:schemeClr val="dk1"/>
            </a:solidFill>
            <a:latin typeface="Times New Roman" panose="02020603050405020304"/>
            <a:ea typeface="微软雅黑" panose="020B0503020204020204" charset="-122"/>
          </a:endParaRPr>
        </a:p>
      </dsp:txBody>
      <dsp:txXfrm>
        <a:off x="2831875" y="1706880"/>
        <a:ext cx="4429171" cy="577991"/>
      </dsp:txXfrm>
    </dsp:sp>
    <dsp:sp modelId="{F25BC164-A560-4F4D-8D56-7216E5A56B36}">
      <dsp:nvSpPr>
        <dsp:cNvPr id="7" name="圆角矩形 6"/>
        <dsp:cNvSpPr/>
      </dsp:nvSpPr>
      <dsp:spPr bwMode="white">
        <a:xfrm>
          <a:off x="2831875" y="2357120"/>
          <a:ext cx="4429171" cy="577991"/>
        </a:xfrm>
        <a:prstGeom prst="roundRect">
          <a:avLst/>
        </a:prstGeom>
      </dsp:spPr>
      <dsp:style>
        <a:lnRef idx="2">
          <a:schemeClr val="accent2">
            <a:shade val="80000"/>
            <a:hueOff val="0"/>
            <a:satOff val="-2646"/>
            <a:lumOff val="1941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zh-CN" sz="2000" b="0" smtClean="0">
              <a:solidFill>
                <a:schemeClr val="dk1"/>
              </a:solidFill>
              <a:latin typeface="Times New Roman" panose="02020603050405020304"/>
              <a:ea typeface="微软雅黑" panose="020B0503020204020204" charset="-122"/>
            </a:rPr>
            <a:t>CT</a:t>
          </a:r>
          <a:r>
            <a:rPr lang="zh-CN" altLang="en-US" sz="2000" b="0" smtClean="0">
              <a:solidFill>
                <a:schemeClr val="dk1"/>
              </a:solidFill>
              <a:latin typeface="Times New Roman" panose="02020603050405020304"/>
              <a:ea typeface="微软雅黑" panose="020B0503020204020204" charset="-122"/>
            </a:rPr>
            <a:t>检查</a:t>
          </a:r>
          <a:endParaRPr lang="zh-CN" altLang="en-US" sz="2000" b="0" dirty="0">
            <a:solidFill>
              <a:schemeClr val="dk1"/>
            </a:solidFill>
            <a:latin typeface="Times New Roman" panose="02020603050405020304"/>
            <a:ea typeface="微软雅黑" panose="020B0503020204020204" charset="-122"/>
          </a:endParaRPr>
        </a:p>
      </dsp:txBody>
      <dsp:txXfrm>
        <a:off x="2831875" y="2357120"/>
        <a:ext cx="4429171" cy="577991"/>
      </dsp:txXfrm>
    </dsp:sp>
    <dsp:sp modelId="{D1C91DD0-C632-47C7-A607-DE157DEB019F}">
      <dsp:nvSpPr>
        <dsp:cNvPr id="8" name="圆角矩形 7"/>
        <dsp:cNvSpPr/>
      </dsp:nvSpPr>
      <dsp:spPr bwMode="white">
        <a:xfrm>
          <a:off x="2834278" y="3007360"/>
          <a:ext cx="4424363" cy="577991"/>
        </a:xfrm>
        <a:prstGeom prst="roundRect">
          <a:avLst/>
        </a:prstGeom>
      </dsp:spPr>
      <dsp:style>
        <a:lnRef idx="2">
          <a:schemeClr val="accent2">
            <a:shade val="80000"/>
            <a:hueOff val="0"/>
            <a:satOff val="-3528"/>
            <a:lumOff val="2588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zh-CN" sz="2000" b="0" dirty="0" smtClean="0">
              <a:solidFill>
                <a:schemeClr val="dk1"/>
              </a:solidFill>
              <a:latin typeface="Times New Roman" panose="02020603050405020304"/>
              <a:ea typeface="微软雅黑" panose="020B0503020204020204" charset="-122"/>
            </a:rPr>
            <a:t>MRI</a:t>
          </a:r>
          <a:r>
            <a:rPr lang="zh-CN" altLang="en-US" sz="2000" b="0" dirty="0" smtClean="0">
              <a:solidFill>
                <a:schemeClr val="dk1"/>
              </a:solidFill>
              <a:latin typeface="Times New Roman" panose="02020603050405020304"/>
              <a:ea typeface="微软雅黑" panose="020B0503020204020204" charset="-122"/>
            </a:rPr>
            <a:t>检查</a:t>
          </a:r>
          <a:endParaRPr lang="zh-CN" altLang="en-US" sz="2000" b="0" dirty="0">
            <a:solidFill>
              <a:schemeClr val="dk1"/>
            </a:solidFill>
            <a:latin typeface="Times New Roman" panose="02020603050405020304"/>
            <a:ea typeface="微软雅黑" panose="020B0503020204020204" charset="-122"/>
          </a:endParaRPr>
        </a:p>
      </dsp:txBody>
      <dsp:txXfrm>
        <a:off x="2834278" y="3007360"/>
        <a:ext cx="4424363" cy="577991"/>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92920" cy="4064000"/>
        <a:chOff x="0" y="0"/>
        <a:chExt cx="10092920" cy="4064000"/>
      </a:xfrm>
    </dsp:grpSpPr>
    <dsp:sp modelId="{E92F377F-7D92-4E0B-8FD8-52C39D1B950C}">
      <dsp:nvSpPr>
        <dsp:cNvPr id="3" name="等腰三角形 2"/>
        <dsp:cNvSpPr/>
      </dsp:nvSpPr>
      <dsp:spPr bwMode="white">
        <a:xfrm>
          <a:off x="1693660" y="0"/>
          <a:ext cx="4064000" cy="4064000"/>
        </a:xfrm>
        <a:prstGeom prst="triangle">
          <a:avLst/>
        </a:prstGeom>
      </dsp:spPr>
      <dsp:style>
        <a:lnRef idx="2">
          <a:schemeClr val="lt1"/>
        </a:lnRef>
        <a:fillRef idx="1">
          <a:schemeClr val="accent2">
            <a:shade val="80000"/>
          </a:schemeClr>
        </a:fillRef>
        <a:effectRef idx="0">
          <a:scrgbClr r="0" g="0" b="0"/>
        </a:effectRef>
        <a:fontRef idx="minor">
          <a:schemeClr val="lt1"/>
        </a:fontRef>
      </dsp:style>
      <dsp:txXfrm>
        <a:off x="1693660" y="0"/>
        <a:ext cx="4064000" cy="4064000"/>
      </dsp:txXfrm>
    </dsp:sp>
    <dsp:sp modelId="{314532A5-105C-4F44-A26A-565BC14E93F1}">
      <dsp:nvSpPr>
        <dsp:cNvPr id="4" name="圆角矩形 3"/>
        <dsp:cNvSpPr/>
      </dsp:nvSpPr>
      <dsp:spPr bwMode="white">
        <a:xfrm>
          <a:off x="2257987" y="406400"/>
          <a:ext cx="5576946" cy="577991"/>
        </a:xfrm>
        <a:prstGeom prst="roundRect">
          <a:avLst/>
        </a:prstGeom>
      </dsp:spPr>
      <dsp:style>
        <a:lnRef idx="2">
          <a:schemeClr val="accent2">
            <a:shade val="80000"/>
            <a:hueOff val="0"/>
            <a:satOff val="0"/>
            <a:lumOff val="0"/>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手术切除</a:t>
          </a:r>
          <a:endParaRPr lang="zh-CN" altLang="en-US" sz="2000" b="0" dirty="0">
            <a:solidFill>
              <a:schemeClr val="dk1"/>
            </a:solidFill>
            <a:latin typeface="Times New Roman" panose="02020603050405020304"/>
            <a:ea typeface="微软雅黑" panose="020B0503020204020204" charset="-122"/>
          </a:endParaRPr>
        </a:p>
      </dsp:txBody>
      <dsp:txXfrm>
        <a:off x="2257987" y="406400"/>
        <a:ext cx="5576946" cy="577991"/>
      </dsp:txXfrm>
    </dsp:sp>
    <dsp:sp modelId="{75770DF9-7299-4F8F-A9BD-E84E8ED74B3F}">
      <dsp:nvSpPr>
        <dsp:cNvPr id="5" name="圆角矩形 4"/>
        <dsp:cNvSpPr/>
      </dsp:nvSpPr>
      <dsp:spPr bwMode="white">
        <a:xfrm>
          <a:off x="2260391" y="1052677"/>
          <a:ext cx="5576946" cy="577991"/>
        </a:xfrm>
        <a:prstGeom prst="roundRect">
          <a:avLst/>
        </a:prstGeom>
      </dsp:spPr>
      <dsp:style>
        <a:lnRef idx="2">
          <a:schemeClr val="accent2">
            <a:shade val="80000"/>
            <a:hueOff val="0"/>
            <a:satOff val="-881"/>
            <a:lumOff val="6471"/>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一般行囊内摘除术</a:t>
          </a:r>
          <a:endParaRPr lang="zh-CN" altLang="en-US" sz="2000" b="0" dirty="0">
            <a:solidFill>
              <a:schemeClr val="dk1"/>
            </a:solidFill>
            <a:latin typeface="Times New Roman" panose="02020603050405020304"/>
            <a:ea typeface="微软雅黑" panose="020B0503020204020204" charset="-122"/>
          </a:endParaRPr>
        </a:p>
      </dsp:txBody>
      <dsp:txXfrm>
        <a:off x="2260391" y="1052677"/>
        <a:ext cx="5576946" cy="577991"/>
      </dsp:txXfrm>
    </dsp:sp>
    <dsp:sp modelId="{BC86E700-29BA-48DF-8723-CBA82EC66E58}">
      <dsp:nvSpPr>
        <dsp:cNvPr id="6" name="圆角矩形 5"/>
        <dsp:cNvSpPr/>
      </dsp:nvSpPr>
      <dsp:spPr bwMode="white">
        <a:xfrm>
          <a:off x="2257987" y="1706880"/>
          <a:ext cx="5576946" cy="577991"/>
        </a:xfrm>
        <a:prstGeom prst="roundRect">
          <a:avLst/>
        </a:prstGeom>
      </dsp:spPr>
      <dsp:style>
        <a:lnRef idx="2">
          <a:schemeClr val="accent2">
            <a:shade val="80000"/>
            <a:hueOff val="0"/>
            <a:satOff val="-1764"/>
            <a:lumOff val="12941"/>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重要神经沿纵轴细心分离</a:t>
          </a:r>
          <a:endParaRPr lang="zh-CN" altLang="en-US" sz="2000" b="0" dirty="0">
            <a:solidFill>
              <a:schemeClr val="dk1"/>
            </a:solidFill>
            <a:latin typeface="Times New Roman" panose="02020603050405020304"/>
            <a:ea typeface="微软雅黑" panose="020B0503020204020204" charset="-122"/>
          </a:endParaRPr>
        </a:p>
      </dsp:txBody>
      <dsp:txXfrm>
        <a:off x="2257987" y="1706880"/>
        <a:ext cx="5576946" cy="577991"/>
      </dsp:txXfrm>
    </dsp:sp>
    <dsp:sp modelId="{F25BC164-A560-4F4D-8D56-7216E5A56B36}">
      <dsp:nvSpPr>
        <dsp:cNvPr id="7" name="圆角矩形 6"/>
        <dsp:cNvSpPr/>
      </dsp:nvSpPr>
      <dsp:spPr bwMode="white">
        <a:xfrm>
          <a:off x="2257987" y="2357120"/>
          <a:ext cx="5576946" cy="577991"/>
        </a:xfrm>
        <a:prstGeom prst="roundRect">
          <a:avLst/>
        </a:prstGeom>
      </dsp:spPr>
      <dsp:style>
        <a:lnRef idx="2">
          <a:schemeClr val="accent2">
            <a:shade val="80000"/>
            <a:hueOff val="0"/>
            <a:satOff val="-2646"/>
            <a:lumOff val="1941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贸然切断神经，可致功能障碍</a:t>
          </a:r>
          <a:endParaRPr lang="zh-CN" altLang="en-US" sz="2000" b="0" dirty="0">
            <a:solidFill>
              <a:schemeClr val="dk1"/>
            </a:solidFill>
            <a:latin typeface="Times New Roman" panose="02020603050405020304"/>
            <a:ea typeface="微软雅黑" panose="020B0503020204020204" charset="-122"/>
          </a:endParaRPr>
        </a:p>
      </dsp:txBody>
      <dsp:txXfrm>
        <a:off x="2257987" y="2357120"/>
        <a:ext cx="5576946" cy="577991"/>
      </dsp:txXfrm>
    </dsp:sp>
    <dsp:sp modelId="{D1C91DD0-C632-47C7-A607-DE157DEB019F}">
      <dsp:nvSpPr>
        <dsp:cNvPr id="8" name="圆角矩形 7"/>
        <dsp:cNvSpPr/>
      </dsp:nvSpPr>
      <dsp:spPr bwMode="white">
        <a:xfrm>
          <a:off x="2263957" y="2992665"/>
          <a:ext cx="5570870" cy="577991"/>
        </a:xfrm>
        <a:prstGeom prst="roundRect">
          <a:avLst/>
        </a:prstGeom>
      </dsp:spPr>
      <dsp:style>
        <a:lnRef idx="2">
          <a:schemeClr val="accent2">
            <a:shade val="80000"/>
            <a:hueOff val="0"/>
            <a:satOff val="-3528"/>
            <a:lumOff val="2588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必要时行神经吻合术或移植术</a:t>
          </a:r>
          <a:endParaRPr lang="zh-CN" altLang="en-US" sz="2000" b="0" dirty="0">
            <a:solidFill>
              <a:schemeClr val="dk1"/>
            </a:solidFill>
            <a:latin typeface="Times New Roman" panose="02020603050405020304"/>
            <a:ea typeface="微软雅黑" panose="020B0503020204020204" charset="-122"/>
          </a:endParaRPr>
        </a:p>
      </dsp:txBody>
      <dsp:txXfrm>
        <a:off x="2263957" y="2992665"/>
        <a:ext cx="5570870" cy="577991"/>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92920" cy="4064000"/>
        <a:chOff x="0" y="0"/>
        <a:chExt cx="10092920" cy="4064000"/>
      </a:xfrm>
    </dsp:grpSpPr>
    <dsp:sp modelId="{E92F377F-7D92-4E0B-8FD8-52C39D1B950C}">
      <dsp:nvSpPr>
        <dsp:cNvPr id="3" name="等腰三角形 2"/>
        <dsp:cNvSpPr/>
      </dsp:nvSpPr>
      <dsp:spPr bwMode="white">
        <a:xfrm>
          <a:off x="1693660" y="0"/>
          <a:ext cx="4064000" cy="4064000"/>
        </a:xfrm>
        <a:prstGeom prst="triangle">
          <a:avLst/>
        </a:prstGeom>
      </dsp:spPr>
      <dsp:style>
        <a:lnRef idx="2">
          <a:schemeClr val="lt1"/>
        </a:lnRef>
        <a:fillRef idx="1">
          <a:schemeClr val="accent2">
            <a:shade val="80000"/>
          </a:schemeClr>
        </a:fillRef>
        <a:effectRef idx="0">
          <a:scrgbClr r="0" g="0" b="0"/>
        </a:effectRef>
        <a:fontRef idx="minor">
          <a:schemeClr val="lt1"/>
        </a:fontRef>
      </dsp:style>
      <dsp:txXfrm>
        <a:off x="1693660" y="0"/>
        <a:ext cx="4064000" cy="4064000"/>
      </dsp:txXfrm>
    </dsp:sp>
    <dsp:sp modelId="{314532A5-105C-4F44-A26A-565BC14E93F1}">
      <dsp:nvSpPr>
        <dsp:cNvPr id="4" name="圆角矩形 3"/>
        <dsp:cNvSpPr/>
      </dsp:nvSpPr>
      <dsp:spPr bwMode="white">
        <a:xfrm>
          <a:off x="2831875" y="406400"/>
          <a:ext cx="4429171" cy="722489"/>
        </a:xfrm>
        <a:prstGeom prst="roundRect">
          <a:avLst/>
        </a:prstGeom>
      </dsp:spPr>
      <dsp:style>
        <a:lnRef idx="2">
          <a:schemeClr val="accent2">
            <a:shade val="80000"/>
            <a:hueOff val="0"/>
            <a:satOff val="0"/>
            <a:lumOff val="0"/>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能全部切除而对功能影响不大者，早期手术切除</a:t>
          </a:r>
          <a:endParaRPr lang="zh-CN" altLang="en-US" sz="2000" b="0" dirty="0">
            <a:solidFill>
              <a:schemeClr val="dk1"/>
            </a:solidFill>
            <a:latin typeface="Times New Roman" panose="02020603050405020304"/>
            <a:ea typeface="微软雅黑" panose="020B0503020204020204" charset="-122"/>
          </a:endParaRPr>
        </a:p>
      </dsp:txBody>
      <dsp:txXfrm>
        <a:off x="2831875" y="406400"/>
        <a:ext cx="4429171" cy="722489"/>
      </dsp:txXfrm>
    </dsp:sp>
    <dsp:sp modelId="{75770DF9-7299-4F8F-A9BD-E84E8ED74B3F}">
      <dsp:nvSpPr>
        <dsp:cNvPr id="5" name="圆角矩形 4"/>
        <dsp:cNvSpPr/>
      </dsp:nvSpPr>
      <dsp:spPr bwMode="white">
        <a:xfrm>
          <a:off x="2831875" y="1219200"/>
          <a:ext cx="4429171" cy="722489"/>
        </a:xfrm>
        <a:prstGeom prst="roundRect">
          <a:avLst/>
        </a:prstGeom>
      </dsp:spPr>
      <dsp:style>
        <a:lnRef idx="2">
          <a:schemeClr val="accent2">
            <a:shade val="80000"/>
            <a:hueOff val="0"/>
            <a:satOff val="-1175"/>
            <a:lumOff val="8627"/>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不能全部切除或切除后对功能影响大者，在青春期后作部分修整</a:t>
          </a:r>
          <a:endParaRPr lang="zh-CN" altLang="en-US" sz="2000" b="0" dirty="0">
            <a:solidFill>
              <a:schemeClr val="dk1"/>
            </a:solidFill>
            <a:latin typeface="Times New Roman" panose="02020603050405020304"/>
            <a:ea typeface="微软雅黑" panose="020B0503020204020204" charset="-122"/>
          </a:endParaRPr>
        </a:p>
      </dsp:txBody>
      <dsp:txXfrm>
        <a:off x="2831875" y="1219200"/>
        <a:ext cx="4429171" cy="722489"/>
      </dsp:txXfrm>
    </dsp:sp>
    <dsp:sp modelId="{BC86E700-29BA-48DF-8723-CBA82EC66E58}">
      <dsp:nvSpPr>
        <dsp:cNvPr id="6" name="圆角矩形 5"/>
        <dsp:cNvSpPr/>
      </dsp:nvSpPr>
      <dsp:spPr bwMode="white">
        <a:xfrm>
          <a:off x="2831875" y="2032000"/>
          <a:ext cx="4429171" cy="722489"/>
        </a:xfrm>
        <a:prstGeom prst="roundRect">
          <a:avLst/>
        </a:prstGeom>
      </dsp:spPr>
      <dsp:style>
        <a:lnRef idx="2">
          <a:schemeClr val="accent2">
            <a:shade val="80000"/>
            <a:hueOff val="0"/>
            <a:satOff val="-2352"/>
            <a:lumOff val="17255"/>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肿瘤巨大伴严重畸形及功能障碍，或反复感染者，行颌骨切除术</a:t>
          </a:r>
          <a:endParaRPr lang="zh-CN" altLang="en-US" sz="2000" b="0" dirty="0">
            <a:solidFill>
              <a:schemeClr val="dk1"/>
            </a:solidFill>
            <a:latin typeface="Times New Roman" panose="02020603050405020304"/>
            <a:ea typeface="微软雅黑" panose="020B0503020204020204" charset="-122"/>
          </a:endParaRPr>
        </a:p>
      </dsp:txBody>
      <dsp:txXfrm>
        <a:off x="2831875" y="2032000"/>
        <a:ext cx="4429171" cy="722489"/>
      </dsp:txXfrm>
    </dsp:sp>
    <dsp:sp modelId="{F25BC164-A560-4F4D-8D56-7216E5A56B36}">
      <dsp:nvSpPr>
        <dsp:cNvPr id="7" name="圆角矩形 6"/>
        <dsp:cNvSpPr/>
      </dsp:nvSpPr>
      <dsp:spPr bwMode="white">
        <a:xfrm>
          <a:off x="2831875" y="2844800"/>
          <a:ext cx="4429171" cy="722489"/>
        </a:xfrm>
        <a:prstGeom prst="roundRect">
          <a:avLst/>
        </a:prstGeom>
      </dsp:spPr>
      <dsp:style>
        <a:lnRef idx="2">
          <a:schemeClr val="accent2">
            <a:shade val="80000"/>
            <a:hueOff val="0"/>
            <a:satOff val="-3528"/>
            <a:lumOff val="25882"/>
            <a:alpha val="100000"/>
          </a:schemeClr>
        </a:lnRef>
        <a:fillRef idx="1">
          <a:schemeClr val="lt1">
            <a:alpha val="90000"/>
          </a:schemeClr>
        </a:fillRef>
        <a:effectRef idx="0">
          <a:scrgbClr r="0" g="0" b="0"/>
        </a:effectRef>
        <a:fontRef idx="minor"/>
      </dsp:style>
      <dsp:txBody>
        <a:bodyPr lIns="76200" tIns="76200" rIns="76200" bIns="762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2000" b="0" dirty="0" smtClean="0">
              <a:solidFill>
                <a:schemeClr val="dk1"/>
              </a:solidFill>
              <a:latin typeface="Times New Roman" panose="02020603050405020304"/>
              <a:ea typeface="微软雅黑" panose="020B0503020204020204" charset="-122"/>
            </a:rPr>
            <a:t>颌骨切除后即刻重建缺损</a:t>
          </a:r>
          <a:endParaRPr lang="zh-CN" altLang="en-US" sz="2000" b="0" dirty="0">
            <a:solidFill>
              <a:schemeClr val="dk1"/>
            </a:solidFill>
            <a:latin typeface="Times New Roman" panose="02020603050405020304"/>
            <a:ea typeface="微软雅黑" panose="020B0503020204020204" charset="-122"/>
          </a:endParaRPr>
        </a:p>
      </dsp:txBody>
      <dsp:txXfrm>
        <a:off x="2831875" y="2844800"/>
        <a:ext cx="4429171" cy="722489"/>
      </dsp:txXfrm>
    </dsp:sp>
  </dsp:spTree>
</dsp:drawing>
</file>

<file path=ppt/diagrams/layout1.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2">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4">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5">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F3C54-9F6E-48AA-BA5B-E2F1FFE29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E0B0B-8F3B-428A-9BF6-46EAA886F7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D4CBFA8-12D0-4410-80AE-2125B00AAE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5E4B52-30C6-4345-8D4E-A3637805C06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8D9A2F8-FBED-45A6-9CD7-3DB7DF36088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A87AE34-83D5-4227-81E4-DC9431EE8D1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A6DB09D-6088-488B-8F45-57CF78E7064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C520FCE-4A20-4952-B96C-1973F25A56B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E80A7CC-061F-4CC4-AE8C-D05E651FE09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B8B192C-4FA3-455A-923A-5CED3D73260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9E725BC-D410-49F8-AC4F-E1E62BBE92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6247EA4-1DE7-4F90-A4E1-98D70F3C837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10E8CC6-DC0C-4333-A91A-FD7874F98AD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547FC9-7BE8-4D48-8343-84D570D11EBB}"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957B8F5-E0E9-4F6E-8882-63567AF32A7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03E6958-65AF-433C-B335-899EA3944B7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9EEF781-D93E-410E-AB14-F437727B742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EA34B08-09FC-4842-B0E4-B42F40B9D74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101BC82-34BE-46EE-B836-BC5C5BA7C50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8F9C7F-3A68-406E-818F-51AAA7CB1960}"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282C6A-FC62-4906-AB54-36FAC08DD4E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923DFBC-D7FE-4ACB-A64E-B4B9E55F9C4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6ED93A-5B5F-4E1D-8A5B-EDB26D7BB846}"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F4EA10-2867-47BD-8CD7-43960031A62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C77B9D-E1F6-4AA2-B49E-8F560135C6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117B66-275A-4871-937F-89E1FF58A26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A87408B-9937-4F03-8109-33A0203D36C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DF98B02-650A-4F97-9139-11068B28EB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1F31737-E6AB-49D4-B315-77952701BFF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C264B0C-F0B3-4B02-A0CA-3A6076E2E77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D501537-9B13-4FDC-8A0C-FF6C3D73AE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904BB0F-B6B1-4BE7-B8D7-7DB78794515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579B69-0885-4E38-9A98-29336502AE0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85C8B18-192B-4C80-AC3C-D0B027738F0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3C07F58-1D42-4611-AE6A-F7018DDE9A7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0B39DDE-E5AA-4EE3-B7B1-6173C3FE92E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D90A5E4-FA7B-48C8-9BB5-E4630AABE16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5F2E9F5-4A04-4AC2-981F-1A11283C62F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3F33E71-2459-443B-9DFA-A03F966F240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C8D687B-60C7-48FF-A0BA-100F4B61E0B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654F912-B29E-47B7-9D88-A38455A4CA3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7326ACC-7FDB-484E-B25D-E5A02AD9989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82A4DE-C1D5-4A6D-9168-E72CB285541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4FFD66A7-B682-4D90-A218-D1677A29C17F}"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A6DDFA5-3CAB-4BDC-8D83-2978838D3DEB}"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54F3C8A8-B715-49A6-BE43-0DBA09C6E9CB}"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6277A11-4496-419B-9A3E-A221E5FA5DA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869E3E8-F0E7-489A-AA91-FE22FB7A4B15}"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CB2F4BD-719C-4FAD-8CD1-CEA5BF19BF51}"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9A676365-2A02-4765-8EEE-A3DDC4BF4A71}"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1F36400-D88E-4E27-AC3B-3DC1138AB4A7}"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BC40D532-9048-434D-B40E-42B418757625}"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699F69AA-528F-49C0-8E6C-70BE8F6AF666}"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8AA61506-B504-4D42-840E-EA502BC380A8}"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768EE77-E17A-48BA-B0C2-834705120A4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BE27E3F-D84D-4076-BCFB-BE185DFA2901}"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EAE6AFB-258D-45AB-8A78-999347C8C310}"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0E0DACC-AB7F-4E7B-A7F9-1244E9C55BBF}" type="slidenum">
              <a:rPr lang="zh-CN" altLang="en-US" sz="1200">
                <a:solidFill>
                  <a:schemeClr val="accent1"/>
                </a:solidFill>
                <a:latin typeface="Arial" panose="020B0604020202020204" pitchFamily="34" charset="0"/>
                <a:ea typeface="楷体_GB2312" panose="02010609030101010101" pitchFamily="49" charset="-122"/>
              </a:rPr>
            </a:fld>
            <a:endParaRPr lang="zh-CN" altLang="en-US" sz="1200">
              <a:solidFill>
                <a:schemeClr val="accent1"/>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A399600-9A42-401A-A0F4-A5EC820E3BC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D49940-D9E0-4147-A4BD-DCDBB6533CD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72822C5-68C5-442B-ADE2-71AAB04087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7" y="1778439"/>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7"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839788" y="2057401"/>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6"/>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6"/>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3" y="1535113"/>
            <a:ext cx="53863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3"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6"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7" y="273053"/>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2"/>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2.png"/><Relationship Id="rId40" Type="http://schemas.openxmlformats.org/officeDocument/2006/relationships/image" Target="../media/image1.png"/><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1" Type="http://schemas.openxmlformats.org/officeDocument/2006/relationships/theme" Target="../theme/theme2.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1" Type="http://schemas.openxmlformats.org/officeDocument/2006/relationships/theme" Target="../theme/theme4.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77763"/>
            <a:ext cx="86784" cy="76327"/>
          </a:xfrm>
          <a:prstGeom prst="ellipse">
            <a:avLst/>
          </a:prstGeom>
          <a:solidFill>
            <a:srgbClr val="F6F6F6"/>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3" y="279400"/>
            <a:ext cx="563033" cy="628651"/>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a:p>
        </p:txBody>
      </p:sp>
      <p:sp>
        <p:nvSpPr>
          <p:cNvPr id="1031" name="矩形 16"/>
          <p:cNvSpPr>
            <a:spLocks noChangeArrowheads="1"/>
          </p:cNvSpPr>
          <p:nvPr/>
        </p:nvSpPr>
        <p:spPr bwMode="auto">
          <a:xfrm>
            <a:off x="410636" y="325940"/>
            <a:ext cx="791633" cy="32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700" dirty="0">
                <a:solidFill>
                  <a:srgbClr val="3F3F3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fld id="{B627297E-105B-4134-A682-75DE8B70F68C}" type="slidenum">
              <a:rPr lang="zh-CN" altLang="en-US" sz="17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fld>
            <a:r>
              <a:rPr lang="zh-CN" altLang="en-US" sz="1700" dirty="0">
                <a:solidFill>
                  <a:srgbClr val="3F3F3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dirty="0"/>
          </a:p>
        </p:txBody>
      </p:sp>
      <p:pic>
        <p:nvPicPr>
          <p:cNvPr id="1036" name="Picture 12"/>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31196" y="6337688"/>
            <a:ext cx="1152492" cy="389059"/>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3" y="6357415"/>
            <a:ext cx="3154680" cy="368300"/>
          </a:xfrm>
          <a:prstGeom prst="rect">
            <a:avLst/>
          </a:prstGeom>
          <a:noFill/>
        </p:spPr>
        <p:txBody>
          <a:bodyPr wrap="none" rtlCol="0">
            <a:spAutoFit/>
          </a:bodyPr>
          <a:lstStyle/>
          <a:p>
            <a:r>
              <a:rPr lang="zh-CN" altLang="en-US"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825616" y="6298399"/>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燕尾形 1"/>
          <p:cNvSpPr>
            <a:spLocks noChangeArrowheads="1"/>
          </p:cNvSpPr>
          <p:nvPr/>
        </p:nvSpPr>
        <p:spPr bwMode="auto">
          <a:xfrm>
            <a:off x="115485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7009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slow"/>
  <p:hf sldNum="0" hdr="0" ftr="0" dt="0"/>
  <p:txStyles>
    <p:titleStyle>
      <a:lvl1pPr marL="914400" indent="-914400" algn="ctr" rtl="0" eaLnBrk="0" fontAlgn="base" hangingPunct="0">
        <a:spcBef>
          <a:spcPct val="0"/>
        </a:spcBef>
        <a:spcAft>
          <a:spcPct val="0"/>
        </a:spcAft>
        <a:defRPr sz="43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1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7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3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4pPr>
      <a:lvl5pPr marL="2056130" indent="-22733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5pPr>
      <a:lvl6pPr marL="25133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6pPr>
      <a:lvl7pPr marL="29705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7pPr>
      <a:lvl8pPr marL="34277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8pPr>
      <a:lvl9pPr marL="38849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7" name="燕尾形 1"/>
          <p:cNvSpPr>
            <a:spLocks noChangeArrowheads="1"/>
          </p:cNvSpPr>
          <p:nvPr/>
        </p:nvSpPr>
        <p:spPr bwMode="auto">
          <a:xfrm>
            <a:off x="117009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8533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66776"/>
            <a:ext cx="86784" cy="87313"/>
          </a:xfrm>
          <a:prstGeom prst="ellipse">
            <a:avLst/>
          </a:prstGeom>
          <a:solidFill>
            <a:srgbClr val="F6F6F6"/>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2" y="188913"/>
            <a:ext cx="563033" cy="719137"/>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sz="2400"/>
          </a:p>
        </p:txBody>
      </p:sp>
      <p:sp>
        <p:nvSpPr>
          <p:cNvPr id="1031" name="矩形 16"/>
          <p:cNvSpPr>
            <a:spLocks noChangeArrowheads="1"/>
          </p:cNvSpPr>
          <p:nvPr/>
        </p:nvSpPr>
        <p:spPr bwMode="auto">
          <a:xfrm>
            <a:off x="410635" y="279400"/>
            <a:ext cx="79163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265">
                <a:solidFill>
                  <a:srgbClr val="3F3F3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fld id="{B627297E-105B-4134-A682-75DE8B70F68C}" type="slidenum">
              <a:rPr lang="zh-CN" altLang="en-US" sz="2265">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fld>
            <a:r>
              <a:rPr lang="zh-CN" altLang="en-US" sz="2265">
                <a:solidFill>
                  <a:srgbClr val="3F3F3F"/>
                </a:solidFill>
                <a:latin typeface="Arial Unicode MS" panose="020B0604020202020204" pitchFamily="34" charset="-122"/>
                <a:ea typeface="Arial Unicode MS" panose="020B0604020202020204" pitchFamily="34" charset="-122"/>
                <a:cs typeface="Arial Unicode MS" panose="020B0604020202020204" pitchFamily="34" charset="-122"/>
                <a:sym typeface="Arial Unicode MS" panose="020B0604020202020204" pitchFamily="34" charset="-122"/>
              </a:rPr>
              <a:t>  </a:t>
            </a:r>
            <a:endParaRPr lang="zh-CN" altLang="en-US" sz="2400"/>
          </a:p>
        </p:txBody>
      </p:sp>
      <p:pic>
        <p:nvPicPr>
          <p:cNvPr id="1036"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1195" y="6337688"/>
            <a:ext cx="1152492" cy="490931"/>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1" y="6357415"/>
            <a:ext cx="4145280" cy="460375"/>
          </a:xfrm>
          <a:prstGeom prst="rect">
            <a:avLst/>
          </a:prstGeom>
          <a:noFill/>
        </p:spPr>
        <p:txBody>
          <a:bodyPr wrap="none" rtlCol="0">
            <a:spAutoFit/>
          </a:bodyPr>
          <a:lstStyle/>
          <a:p>
            <a:r>
              <a:rPr lang="zh-CN" altLang="en-US" sz="2400"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9113" y="6360221"/>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5.jpe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6.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6.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6.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56.xml"/><Relationship Id="rId2" Type="http://schemas.openxmlformats.org/officeDocument/2006/relationships/image" Target="../media/image24.png"/><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6.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6.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6.xml"/><Relationship Id="rId2" Type="http://schemas.openxmlformats.org/officeDocument/2006/relationships/image" Target="../media/image33.jpe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22.xml"/><Relationship Id="rId11" Type="http://schemas.openxmlformats.org/officeDocument/2006/relationships/slideLayout" Target="../slideLayouts/slideLayout56.xml"/><Relationship Id="rId10" Type="http://schemas.microsoft.com/office/2007/relationships/diagramDrawing" Target="../diagrams/drawing2.xml"/><Relationship Id="rId1"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6.xml"/><Relationship Id="rId2" Type="http://schemas.openxmlformats.org/officeDocument/2006/relationships/image" Target="../media/image35.jpeg"/><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6.xml"/><Relationship Id="rId2" Type="http://schemas.openxmlformats.org/officeDocument/2006/relationships/image" Target="../media/image37.jpe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56.xml"/><Relationship Id="rId7" Type="http://schemas.openxmlformats.org/officeDocument/2006/relationships/image" Target="../media/image39.jpeg"/><Relationship Id="rId6" Type="http://schemas.openxmlformats.org/officeDocument/2006/relationships/image" Target="../media/image38.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56.xml"/><Relationship Id="rId6" Type="http://schemas.openxmlformats.org/officeDocument/2006/relationships/image" Target="../media/image40.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56.xml"/><Relationship Id="rId6" Type="http://schemas.openxmlformats.org/officeDocument/2006/relationships/image" Target="../media/image41.jpe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6.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6.xml"/><Relationship Id="rId2" Type="http://schemas.openxmlformats.org/officeDocument/2006/relationships/image" Target="../media/image47.jpeg"/><Relationship Id="rId1" Type="http://schemas.openxmlformats.org/officeDocument/2006/relationships/image" Target="../media/image46.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56.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6.xml"/><Relationship Id="rId2" Type="http://schemas.openxmlformats.org/officeDocument/2006/relationships/image" Target="../media/image54.jpeg"/><Relationship Id="rId1" Type="http://schemas.openxmlformats.org/officeDocument/2006/relationships/image" Target="../media/image5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6.xml"/><Relationship Id="rId1" Type="http://schemas.openxmlformats.org/officeDocument/2006/relationships/image" Target="../media/image55.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5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6.xml"/><Relationship Id="rId2" Type="http://schemas.openxmlformats.org/officeDocument/2006/relationships/image" Target="../media/image57.jpeg"/><Relationship Id="rId1" Type="http://schemas.openxmlformats.org/officeDocument/2006/relationships/image" Target="../media/image56.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56.xml"/><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6.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56.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56.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image" Target="../media/image6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56.xml"/><Relationship Id="rId5" Type="http://schemas.openxmlformats.org/officeDocument/2006/relationships/image" Target="../media/image73.jpeg"/><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6.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61.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jpeg"/><Relationship Id="rId2" Type="http://schemas.openxmlformats.org/officeDocument/2006/relationships/image" Target="../media/image77.png"/><Relationship Id="rId1" Type="http://schemas.openxmlformats.org/officeDocument/2006/relationships/image" Target="../media/image7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61.xml"/><Relationship Id="rId3" Type="http://schemas.openxmlformats.org/officeDocument/2006/relationships/image" Target="../media/image85.png"/><Relationship Id="rId2" Type="http://schemas.openxmlformats.org/officeDocument/2006/relationships/image" Target="../media/image77.png"/><Relationship Id="rId1" Type="http://schemas.openxmlformats.org/officeDocument/2006/relationships/image" Target="../media/image84.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61.xml"/><Relationship Id="rId3" Type="http://schemas.openxmlformats.org/officeDocument/2006/relationships/image" Target="../media/image87.jpeg"/><Relationship Id="rId2" Type="http://schemas.openxmlformats.org/officeDocument/2006/relationships/image" Target="../media/image77.png"/><Relationship Id="rId1" Type="http://schemas.openxmlformats.org/officeDocument/2006/relationships/image" Target="../media/image86.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0.xml"/><Relationship Id="rId2" Type="http://schemas.openxmlformats.org/officeDocument/2006/relationships/image" Target="../media/image77.png"/><Relationship Id="rId1" Type="http://schemas.openxmlformats.org/officeDocument/2006/relationships/image" Target="../media/image8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50.xml"/><Relationship Id="rId4" Type="http://schemas.openxmlformats.org/officeDocument/2006/relationships/image" Target="../media/image91.png"/><Relationship Id="rId3" Type="http://schemas.openxmlformats.org/officeDocument/2006/relationships/image" Target="../media/image77.png"/><Relationship Id="rId2" Type="http://schemas.openxmlformats.org/officeDocument/2006/relationships/image" Target="../media/image90.jpeg"/><Relationship Id="rId1" Type="http://schemas.openxmlformats.org/officeDocument/2006/relationships/image" Target="../media/image89.jpe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56.xml"/><Relationship Id="rId3" Type="http://schemas.openxmlformats.org/officeDocument/2006/relationships/image" Target="../media/image77.png"/><Relationship Id="rId2" Type="http://schemas.openxmlformats.org/officeDocument/2006/relationships/image" Target="../media/image93.jpeg"/><Relationship Id="rId1" Type="http://schemas.openxmlformats.org/officeDocument/2006/relationships/image" Target="../media/image92.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4.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1.xml"/><Relationship Id="rId2" Type="http://schemas.openxmlformats.org/officeDocument/2006/relationships/image" Target="../media/image95.jpeg"/><Relationship Id="rId1"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1.xml"/><Relationship Id="rId2" Type="http://schemas.openxmlformats.org/officeDocument/2006/relationships/image" Target="../media/image96.jpeg"/><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7.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5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77.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51.xml"/><Relationship Id="rId3" Type="http://schemas.openxmlformats.org/officeDocument/2006/relationships/image" Target="../media/image101.png"/><Relationship Id="rId2" Type="http://schemas.openxmlformats.org/officeDocument/2006/relationships/image" Target="../media/image77.png"/><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02.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03.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10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4.jpe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391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258763" y="3915818"/>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charset="-122"/>
                <a:ea typeface="微软雅黑" panose="020B0503020204020204" charset="-122"/>
                <a:sym typeface="经典繁仿黑" pitchFamily="1" charset="-122"/>
              </a:rPr>
              <a:t>上海健康医学院</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r>
              <a:rPr lang="zh-CN" altLang="en-US" sz="2800" b="1" dirty="0" smtClean="0">
                <a:solidFill>
                  <a:srgbClr val="595959"/>
                </a:solidFill>
                <a:latin typeface="微软雅黑" panose="020B0503020204020204" charset="-122"/>
                <a:ea typeface="微软雅黑" panose="020B0503020204020204" charset="-122"/>
                <a:sym typeface="经典繁仿黑" pitchFamily="1" charset="-122"/>
              </a:rPr>
              <a:t>口腔科学</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endParaRPr lang="zh-CN" altLang="en-US" sz="2800" b="1" dirty="0">
              <a:solidFill>
                <a:srgbClr val="595959"/>
              </a:solidFill>
              <a:latin typeface="微软雅黑" panose="020B0503020204020204" charset="-122"/>
              <a:ea typeface="微软雅黑" panose="020B0503020204020204" charset="-122"/>
              <a:sym typeface="经典繁仿黑" pitchFamily="1" charset="-122"/>
            </a:endParaRPr>
          </a:p>
        </p:txBody>
      </p:sp>
      <p:sp>
        <p:nvSpPr>
          <p:cNvPr id="6" name="TextBox 3"/>
          <p:cNvSpPr>
            <a:spLocks noChangeArrowheads="1"/>
          </p:cNvSpPr>
          <p:nvPr/>
        </p:nvSpPr>
        <p:spPr bwMode="auto">
          <a:xfrm>
            <a:off x="479035" y="4439272"/>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buClrTx/>
              <a:buSzTx/>
              <a:buFont typeface="Arial" panose="020B0604020202020204" pitchFamily="34" charset="0"/>
            </a:pPr>
            <a:r>
              <a:rPr lang="zh-CN" altLang="en-US" sz="4400" b="1" dirty="0">
                <a:solidFill>
                  <a:srgbClr val="C00000"/>
                </a:solidFill>
                <a:latin typeface="微软雅黑" panose="020B0503020204020204" charset="-122"/>
                <a:ea typeface="微软雅黑" panose="020B0503020204020204" charset="-122"/>
                <a:sym typeface="经典繁仿黑" pitchFamily="1" charset="-122"/>
              </a:rPr>
              <a:t>第四章 口腔颌面部肿瘤</a:t>
            </a:r>
            <a:endParaRPr lang="zh-CN" altLang="en-US" sz="4400" b="1" dirty="0">
              <a:solidFill>
                <a:srgbClr val="C00000"/>
              </a:solidFill>
              <a:latin typeface="微软雅黑" panose="020B0503020204020204" charset="-122"/>
              <a:ea typeface="微软雅黑" panose="020B0503020204020204" charset="-122"/>
              <a:sym typeface="经典繁仿黑" pitchFamily="1" charset="-122"/>
            </a:endParaRPr>
          </a:p>
        </p:txBody>
      </p:sp>
      <p:sp>
        <p:nvSpPr>
          <p:cNvPr id="7" name="TextBox 7"/>
          <p:cNvSpPr>
            <a:spLocks noChangeArrowheads="1"/>
          </p:cNvSpPr>
          <p:nvPr/>
        </p:nvSpPr>
        <p:spPr bwMode="auto">
          <a:xfrm>
            <a:off x="3788410" y="498816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charset="-122"/>
                <a:ea typeface="微软雅黑" panose="020B0503020204020204" charset="-122"/>
                <a:sym typeface="经典繁仿黑" pitchFamily="1" charset="-122"/>
              </a:rPr>
              <a:t>口腔教学团队    </a:t>
            </a:r>
            <a:endParaRPr lang="en-US" altLang="zh-CN" sz="2000" b="1" dirty="0" smtClean="0">
              <a:latin typeface="微软雅黑" panose="020B0503020204020204" charset="-122"/>
              <a:ea typeface="微软雅黑" panose="020B0503020204020204" charset="-122"/>
              <a:sym typeface="经典繁仿黑" pitchFamily="1" charset="-122"/>
            </a:endParaRPr>
          </a:p>
          <a:p>
            <a:pPr algn="ctr">
              <a:lnSpc>
                <a:spcPct val="150000"/>
              </a:lnSpc>
            </a:pPr>
            <a:endParaRPr lang="en-US" altLang="zh-CN" sz="2000" b="1" dirty="0">
              <a:latin typeface="微软雅黑" panose="020B0503020204020204" charset="-122"/>
              <a:ea typeface="微软雅黑" panose="020B050302020402020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solidFill>
                  <a:srgbClr val="FF0000"/>
                </a:solidFill>
                <a:latin typeface="微软雅黑" panose="020B0503020204020204" charset="-122"/>
                <a:ea typeface="微软雅黑" panose="020B0503020204020204" charset="-122"/>
              </a:rPr>
              <a:t>适用有波动感或深部软而界限欠清的肿块</a:t>
            </a:r>
            <a:r>
              <a:rPr lang="zh-CN" altLang="en-US" sz="2800" b="1" dirty="0" smtClean="0">
                <a:latin typeface="微软雅黑" panose="020B0503020204020204" charset="-122"/>
                <a:ea typeface="微软雅黑" panose="020B0503020204020204" charset="-122"/>
              </a:rPr>
              <a:t>。例：血管瘤、颌骨囊肿、鳃裂囊肿、皮样表皮样囊肿、舌下腺囊肿，囊状水瘤。</a:t>
            </a:r>
            <a:endParaRPr lang="en-US" altLang="zh-CN" sz="2800" b="1" dirty="0">
              <a:latin typeface="微软雅黑" panose="020B0503020204020204" charset="-122"/>
              <a:ea typeface="微软雅黑" panose="020B0503020204020204" charset="-122"/>
            </a:endParaRPr>
          </a:p>
        </p:txBody>
      </p:sp>
      <p:sp>
        <p:nvSpPr>
          <p:cNvPr id="9" name="矩形 8"/>
          <p:cNvSpPr/>
          <p:nvPr/>
        </p:nvSpPr>
        <p:spPr>
          <a:xfrm>
            <a:off x="1635185" y="1577551"/>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穿刺检查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24890" y="1988185"/>
            <a:ext cx="9129395" cy="4625975"/>
          </a:xfrm>
          <a:prstGeom prst="rect">
            <a:avLst/>
          </a:prstGeom>
          <a:ln w="12700">
            <a:miter lim="400000"/>
          </a:ln>
        </p:spPr>
        <p:txBody>
          <a:bodyPr wrap="square" lIns="50800" tIns="50800" rIns="50800" bIns="50800" anchor="t">
            <a:spAutoFit/>
          </a:bodyPr>
          <a:lstStyle/>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脱落细胞；</a:t>
            </a:r>
            <a:r>
              <a:rPr lang="en-US" altLang="zh-CN" sz="2800" dirty="0" smtClean="0">
                <a:latin typeface="微软雅黑" panose="020B0503020204020204" charset="-122"/>
                <a:ea typeface="微软雅黑" panose="020B0503020204020204" charset="-122"/>
              </a:rPr>
              <a:t>B</a:t>
            </a:r>
            <a:r>
              <a:rPr lang="zh-CN" altLang="en-US" sz="2800" dirty="0" smtClean="0">
                <a:latin typeface="微软雅黑" panose="020B0503020204020204" charset="-122"/>
                <a:ea typeface="微软雅黑" panose="020B0503020204020204" charset="-122"/>
              </a:rPr>
              <a:t>超检查；</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同位素</a:t>
            </a:r>
            <a:r>
              <a:rPr lang="zh-CN" altLang="en-US" sz="2800" baseline="30000" dirty="0" smtClean="0">
                <a:latin typeface="微软雅黑" panose="020B0503020204020204" charset="-122"/>
                <a:ea typeface="微软雅黑" panose="020B0503020204020204" charset="-122"/>
              </a:rPr>
              <a:t>99</a:t>
            </a:r>
            <a:r>
              <a:rPr lang="en-US" altLang="zh-CN" sz="2800" baseline="30000" dirty="0" err="1" smtClean="0">
                <a:latin typeface="微软雅黑" panose="020B0503020204020204" charset="-122"/>
                <a:ea typeface="微软雅黑" panose="020B0503020204020204" charset="-122"/>
              </a:rPr>
              <a:t>m</a:t>
            </a:r>
            <a:r>
              <a:rPr lang="en-US" altLang="zh-CN" sz="2800" dirty="0" err="1" smtClean="0">
                <a:latin typeface="微软雅黑" panose="020B0503020204020204" charset="-122"/>
                <a:ea typeface="微软雅黑" panose="020B0503020204020204" charset="-122"/>
              </a:rPr>
              <a:t>Tc</a:t>
            </a:r>
            <a:r>
              <a:rPr lang="zh-CN" altLang="en-US" sz="2800" dirty="0" smtClean="0">
                <a:latin typeface="微软雅黑" panose="020B0503020204020204" charset="-122"/>
                <a:ea typeface="微软雅黑" panose="020B0503020204020204" charset="-122"/>
              </a:rPr>
              <a:t>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鳞癌的</a:t>
            </a:r>
            <a:r>
              <a:rPr lang="zh-CN" altLang="en-US" sz="2800" baseline="30000" dirty="0" smtClean="0">
                <a:latin typeface="微软雅黑" panose="020B0503020204020204" charset="-122"/>
                <a:ea typeface="微软雅黑" panose="020B0503020204020204" charset="-122"/>
              </a:rPr>
              <a:t>67</a:t>
            </a:r>
            <a:r>
              <a:rPr lang="zh-CN" altLang="en-US" sz="2800" dirty="0" smtClean="0">
                <a:latin typeface="微软雅黑" panose="020B0503020204020204" charset="-122"/>
                <a:ea typeface="微软雅黑" panose="020B0503020204020204" charset="-122"/>
              </a:rPr>
              <a:t>镓扫描；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舌根部异位甲状腺</a:t>
            </a:r>
            <a:r>
              <a:rPr lang="zh-CN" altLang="en-US" sz="2800" baseline="30000" dirty="0" smtClean="0">
                <a:latin typeface="微软雅黑" panose="020B0503020204020204" charset="-122"/>
                <a:ea typeface="微软雅黑" panose="020B0503020204020204" charset="-122"/>
              </a:rPr>
              <a:t>131</a:t>
            </a:r>
            <a:r>
              <a:rPr lang="zh-CN" altLang="en-US" sz="2800" dirty="0" smtClean="0">
                <a:latin typeface="微软雅黑" panose="020B0503020204020204" charset="-122"/>
                <a:ea typeface="微软雅黑" panose="020B0503020204020204" charset="-122"/>
              </a:rPr>
              <a:t>碘；</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生化和免疫学检测、免疫组化；</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核素标记单抗放射免疫诊断肿瘤范围及其转移灶。</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418166"/>
            <a:ext cx="2339102"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其他特殊检查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5" name="图片 4" descr="颈部淋巴结B超报告"/>
          <p:cNvPicPr>
            <a:picLocks noChangeAspect="1"/>
          </p:cNvPicPr>
          <p:nvPr>
            <p:custDataLst>
              <p:tags r:id="rId1"/>
            </p:custDataLst>
          </p:nvPr>
        </p:nvPicPr>
        <p:blipFill>
          <a:blip r:embed="rId2"/>
          <a:srcRect t="17497" b="22432"/>
          <a:stretch>
            <a:fillRect/>
          </a:stretch>
        </p:blipFill>
        <p:spPr>
          <a:xfrm>
            <a:off x="6398260" y="1105535"/>
            <a:ext cx="4762500" cy="3810635"/>
          </a:xfrm>
          <a:prstGeom prst="rect">
            <a:avLst/>
          </a:prstGeom>
        </p:spPr>
      </p:pic>
      <p:sp>
        <p:nvSpPr>
          <p:cNvPr id="8" name="文本框 7"/>
          <p:cNvSpPr txBox="1"/>
          <p:nvPr/>
        </p:nvSpPr>
        <p:spPr>
          <a:xfrm>
            <a:off x="7209790" y="4991100"/>
            <a:ext cx="3825875" cy="460375"/>
          </a:xfrm>
          <a:prstGeom prst="rect">
            <a:avLst/>
          </a:prstGeom>
          <a:noFill/>
        </p:spPr>
        <p:txBody>
          <a:bodyPr wrap="square" rtlCol="0">
            <a:spAutoFit/>
          </a:bodyPr>
          <a:lstStyle/>
          <a:p>
            <a:r>
              <a:rPr lang="zh-CN" altLang="en-US" sz="2400"/>
              <a:t>图示 颈部淋巴结</a:t>
            </a:r>
            <a:r>
              <a:rPr lang="en-US" altLang="zh-CN" sz="2400"/>
              <a:t>B</a:t>
            </a:r>
            <a:r>
              <a:rPr lang="zh-CN" altLang="en-US" sz="2400"/>
              <a:t>超报告</a:t>
            </a:r>
            <a:endParaRPr lang="zh-CN" altLang="en-US" sz="240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放疗"/>
          <p:cNvPicPr>
            <a:picLocks noChangeAspect="1"/>
          </p:cNvPicPr>
          <p:nvPr/>
        </p:nvPicPr>
        <p:blipFill>
          <a:blip r:embed="rId1"/>
          <a:srcRect r="-6638" b="9750"/>
          <a:stretch>
            <a:fillRect/>
          </a:stretch>
        </p:blipFill>
        <p:spPr>
          <a:xfrm>
            <a:off x="2404110" y="3397885"/>
            <a:ext cx="4736465" cy="2849880"/>
          </a:xfrm>
          <a:prstGeom prst="rect">
            <a:avLst/>
          </a:prstGeom>
        </p:spPr>
      </p:pic>
      <p:sp>
        <p:nvSpPr>
          <p:cNvPr id="4" name="标题 3"/>
          <p:cNvSpPr>
            <a:spLocks noGrp="1"/>
          </p:cNvSpPr>
          <p:nvPr>
            <p:ph type="title"/>
          </p:nvPr>
        </p:nvSpPr>
        <p:spPr/>
        <p:txBody>
          <a:bodyPr/>
          <a:lstStyle/>
          <a:p>
            <a:endParaRPr lang="zh-CN" altLang="en-US"/>
          </a:p>
        </p:txBody>
      </p:sp>
      <p:sp>
        <p:nvSpPr>
          <p:cNvPr id="9" name="矩形 8"/>
          <p:cNvSpPr/>
          <p:nvPr/>
        </p:nvSpPr>
        <p:spPr>
          <a:xfrm>
            <a:off x="977325" y="820631"/>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口腔颌面部肿瘤的治疗</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672849" y="4026768"/>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11" name="图片 10" descr="化疗"/>
          <p:cNvPicPr>
            <a:picLocks noChangeAspect="1"/>
          </p:cNvPicPr>
          <p:nvPr/>
        </p:nvPicPr>
        <p:blipFill>
          <a:blip r:embed="rId2"/>
          <a:stretch>
            <a:fillRect/>
          </a:stretch>
        </p:blipFill>
        <p:spPr>
          <a:xfrm>
            <a:off x="5055870" y="1518285"/>
            <a:ext cx="4191000" cy="2794000"/>
          </a:xfrm>
          <a:prstGeom prst="rect">
            <a:avLst/>
          </a:prstGeom>
        </p:spPr>
      </p:pic>
      <p:pic>
        <p:nvPicPr>
          <p:cNvPr id="5" name="图片 4" descr="手术"/>
          <p:cNvPicPr>
            <a:picLocks noChangeAspect="1"/>
          </p:cNvPicPr>
          <p:nvPr/>
        </p:nvPicPr>
        <p:blipFill>
          <a:blip r:embed="rId3"/>
          <a:stretch>
            <a:fillRect/>
          </a:stretch>
        </p:blipFill>
        <p:spPr>
          <a:xfrm>
            <a:off x="891540" y="1558925"/>
            <a:ext cx="3670935" cy="2753360"/>
          </a:xfrm>
          <a:prstGeom prst="rect">
            <a:avLst/>
          </a:prstGeom>
        </p:spPr>
      </p:pic>
      <p:pic>
        <p:nvPicPr>
          <p:cNvPr id="13" name="图片 12" descr="免疫治疗"/>
          <p:cNvPicPr>
            <a:picLocks noChangeAspect="1"/>
          </p:cNvPicPr>
          <p:nvPr/>
        </p:nvPicPr>
        <p:blipFill>
          <a:blip r:embed="rId4"/>
          <a:stretch>
            <a:fillRect/>
          </a:stretch>
        </p:blipFill>
        <p:spPr>
          <a:xfrm>
            <a:off x="8343900" y="3339465"/>
            <a:ext cx="3238500" cy="290830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90295" y="1731010"/>
            <a:ext cx="9766300" cy="4625975"/>
          </a:xfrm>
          <a:prstGeom prst="rect">
            <a:avLst/>
          </a:prstGeom>
          <a:ln w="12700">
            <a:miter lim="400000"/>
          </a:ln>
        </p:spPr>
        <p:txBody>
          <a:bodyPr wrap="square" lIns="50800" tIns="50800" rIns="50800" bIns="50800" anchor="t">
            <a:spAutoFit/>
          </a:bodyPr>
          <a:lstStyle/>
          <a:p>
            <a:pPr>
              <a:lnSpc>
                <a:spcPct val="150000"/>
              </a:lnSpc>
            </a:pPr>
            <a:r>
              <a:rPr lang="en-US" altLang="zh-CN" sz="2800" dirty="0" smtClean="0">
                <a:latin typeface="微软雅黑" panose="020B0503020204020204" charset="-122"/>
                <a:ea typeface="微软雅黑" panose="020B0503020204020204" charset="-122"/>
              </a:rPr>
              <a:t>1.</a:t>
            </a:r>
            <a:r>
              <a:rPr lang="zh-CN" altLang="en-US" sz="2800" dirty="0" smtClean="0">
                <a:solidFill>
                  <a:srgbClr val="FF0000"/>
                </a:solidFill>
                <a:latin typeface="微软雅黑" panose="020B0503020204020204" charset="-122"/>
                <a:ea typeface="微软雅黑" panose="020B0503020204020204" charset="-122"/>
              </a:rPr>
              <a:t>消除或减少致癌因素</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处理残根残冠、磨平锐利牙尖、除去不良修复体；注意口腔卫生及饮食卫生；加强防护措施。</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2.</a:t>
            </a:r>
            <a:r>
              <a:rPr lang="zh-CN" altLang="en-US" sz="2800" dirty="0" smtClean="0">
                <a:latin typeface="微软雅黑" panose="020B0503020204020204" charset="-122"/>
                <a:ea typeface="微软雅黑" panose="020B0503020204020204" charset="-122"/>
              </a:rPr>
              <a:t>及时处理</a:t>
            </a:r>
            <a:r>
              <a:rPr lang="zh-CN" altLang="en-US" sz="2800" dirty="0" smtClean="0">
                <a:solidFill>
                  <a:srgbClr val="FF0000"/>
                </a:solidFill>
                <a:latin typeface="微软雅黑" panose="020B0503020204020204" charset="-122"/>
                <a:ea typeface="微软雅黑" panose="020B0503020204020204" charset="-122"/>
              </a:rPr>
              <a:t>癌前病变</a:t>
            </a:r>
            <a:r>
              <a:rPr lang="zh-CN" altLang="en-US" sz="2800" dirty="0" smtClean="0">
                <a:latin typeface="微软雅黑" panose="020B0503020204020204" charset="-122"/>
                <a:ea typeface="微软雅黑" panose="020B0503020204020204" charset="-122"/>
              </a:rPr>
              <a:t>：白斑、红斑、扁平苔藓、上皮过度角化及角化不良等。</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3.</a:t>
            </a:r>
            <a:r>
              <a:rPr lang="zh-CN" altLang="en-US" sz="2800" dirty="0" smtClean="0">
                <a:latin typeface="微软雅黑" panose="020B0503020204020204" charset="-122"/>
                <a:ea typeface="微软雅黑" panose="020B0503020204020204" charset="-122"/>
              </a:rPr>
              <a:t>加强防癌宣传：宣传教育防癌知识。</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4.</a:t>
            </a:r>
            <a:r>
              <a:rPr lang="zh-CN" altLang="en-US" sz="2800" dirty="0" smtClean="0">
                <a:latin typeface="微软雅黑" panose="020B0503020204020204" charset="-122"/>
                <a:ea typeface="微软雅黑" panose="020B0503020204020204" charset="-122"/>
              </a:rPr>
              <a:t>开展防癌普查或易感人群的监测：20岁以上，三年普查1次；40岁一年1次</a:t>
            </a:r>
            <a:endParaRPr lang="en-US" altLang="zh-CN" sz="2800" dirty="0">
              <a:latin typeface="微软雅黑" panose="020B0503020204020204" charset="-122"/>
              <a:ea typeface="微软雅黑" panose="020B0503020204020204" charset="-122"/>
            </a:endParaRPr>
          </a:p>
        </p:txBody>
      </p:sp>
      <p:sp>
        <p:nvSpPr>
          <p:cNvPr id="9" name="矩形 8"/>
          <p:cNvSpPr/>
          <p:nvPr/>
        </p:nvSpPr>
        <p:spPr>
          <a:xfrm>
            <a:off x="1171635" y="1143846"/>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口腔颌面部肿瘤的预防</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3792102" y="87185"/>
            <a:ext cx="434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第二节 口腔颌面部囊肿</a:t>
            </a:r>
            <a:endParaRPr lang="en-US" altLang="zh-CN" sz="3200" b="1">
              <a:latin typeface="Times New Roman" panose="02020603050405020304" pitchFamily="18" charset="0"/>
              <a:ea typeface="微软雅黑" panose="020B0503020204020204" charset="-122"/>
            </a:endParaRPr>
          </a:p>
        </p:txBody>
      </p:sp>
      <p:grpSp>
        <p:nvGrpSpPr>
          <p:cNvPr id="55299" name="组合 3"/>
          <p:cNvGrpSpPr/>
          <p:nvPr/>
        </p:nvGrpSpPr>
        <p:grpSpPr bwMode="auto">
          <a:xfrm>
            <a:off x="3336771" y="1907733"/>
            <a:ext cx="5783511" cy="4256690"/>
            <a:chOff x="3335537" y="1835404"/>
            <a:chExt cx="5709814" cy="4709968"/>
          </a:xfrm>
        </p:grpSpPr>
        <p:sp>
          <p:nvSpPr>
            <p:cNvPr id="6" name="任意多边形 5"/>
            <p:cNvSpPr/>
            <p:nvPr/>
          </p:nvSpPr>
          <p:spPr>
            <a:xfrm>
              <a:off x="3335537" y="1835404"/>
              <a:ext cx="2248513" cy="784995"/>
            </a:xfrm>
            <a:custGeom>
              <a:avLst/>
              <a:gdLst>
                <a:gd name="connsiteX0" fmla="*/ 0 w 2247974"/>
                <a:gd name="connsiteY0" fmla="*/ 78499 h 784994"/>
                <a:gd name="connsiteX1" fmla="*/ 78499 w 2247974"/>
                <a:gd name="connsiteY1" fmla="*/ 0 h 784994"/>
                <a:gd name="connsiteX2" fmla="*/ 2169475 w 2247974"/>
                <a:gd name="connsiteY2" fmla="*/ 0 h 784994"/>
                <a:gd name="connsiteX3" fmla="*/ 2247974 w 2247974"/>
                <a:gd name="connsiteY3" fmla="*/ 78499 h 784994"/>
                <a:gd name="connsiteX4" fmla="*/ 2247974 w 2247974"/>
                <a:gd name="connsiteY4" fmla="*/ 706495 h 784994"/>
                <a:gd name="connsiteX5" fmla="*/ 2169475 w 2247974"/>
                <a:gd name="connsiteY5" fmla="*/ 784994 h 784994"/>
                <a:gd name="connsiteX6" fmla="*/ 78499 w 2247974"/>
                <a:gd name="connsiteY6" fmla="*/ 784994 h 784994"/>
                <a:gd name="connsiteX7" fmla="*/ 0 w 2247974"/>
                <a:gd name="connsiteY7" fmla="*/ 706495 h 784994"/>
                <a:gd name="connsiteX8" fmla="*/ 0 w 2247974"/>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974" h="784994">
                  <a:moveTo>
                    <a:pt x="0" y="78499"/>
                  </a:moveTo>
                  <a:cubicBezTo>
                    <a:pt x="0" y="35145"/>
                    <a:pt x="35145" y="0"/>
                    <a:pt x="78499" y="0"/>
                  </a:cubicBezTo>
                  <a:lnTo>
                    <a:pt x="2169475" y="0"/>
                  </a:lnTo>
                  <a:cubicBezTo>
                    <a:pt x="2212829" y="0"/>
                    <a:pt x="2247974" y="35145"/>
                    <a:pt x="2247974" y="78499"/>
                  </a:cubicBezTo>
                  <a:lnTo>
                    <a:pt x="2247974" y="706495"/>
                  </a:lnTo>
                  <a:cubicBezTo>
                    <a:pt x="2247974" y="749849"/>
                    <a:pt x="2212829" y="784994"/>
                    <a:pt x="2169475"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软组织囊肿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3559604" y="2620399"/>
              <a:ext cx="225635" cy="588306"/>
            </a:xfrm>
            <a:custGeom>
              <a:avLst/>
              <a:gdLst/>
              <a:ahLst/>
              <a:cxnLst/>
              <a:rect l="0" t="0" r="0" b="0"/>
              <a:pathLst>
                <a:path>
                  <a:moveTo>
                    <a:pt x="0" y="0"/>
                  </a:moveTo>
                  <a:lnTo>
                    <a:pt x="0" y="588746"/>
                  </a:lnTo>
                  <a:lnTo>
                    <a:pt x="224797"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p:cNvSpPr/>
            <p:nvPr/>
          </p:nvSpPr>
          <p:spPr>
            <a:xfrm>
              <a:off x="3785239" y="2817087"/>
              <a:ext cx="1969604" cy="784994"/>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皮脂腺囊肿</a:t>
              </a:r>
              <a:endParaRPr lang="zh-CN" altLang="en-US" sz="2000" dirty="0">
                <a:solidFill>
                  <a:schemeClr val="tx1"/>
                </a:solidFill>
                <a:latin typeface="Times New Roman" panose="02020603050405020304"/>
                <a:ea typeface="微软雅黑" panose="020B0503020204020204" charset="-122"/>
              </a:endParaRPr>
            </a:p>
          </p:txBody>
        </p:sp>
        <p:sp>
          <p:nvSpPr>
            <p:cNvPr id="9" name="任意多边形 8"/>
            <p:cNvSpPr/>
            <p:nvPr/>
          </p:nvSpPr>
          <p:spPr>
            <a:xfrm>
              <a:off x="3559604" y="2620399"/>
              <a:ext cx="225635" cy="1569989"/>
            </a:xfrm>
            <a:custGeom>
              <a:avLst/>
              <a:gdLst/>
              <a:ahLst/>
              <a:cxnLst/>
              <a:rect l="0" t="0" r="0" b="0"/>
              <a:pathLst>
                <a:path>
                  <a:moveTo>
                    <a:pt x="0" y="0"/>
                  </a:moveTo>
                  <a:lnTo>
                    <a:pt x="0" y="1569989"/>
                  </a:lnTo>
                  <a:lnTo>
                    <a:pt x="224797"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3785239" y="3798769"/>
              <a:ext cx="1969604" cy="783239"/>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皮样或表皮样囊肿</a:t>
              </a:r>
              <a:endParaRPr lang="zh-CN" altLang="en-US" sz="2000" dirty="0">
                <a:solidFill>
                  <a:schemeClr val="tx1"/>
                </a:solidFill>
                <a:latin typeface="Times New Roman" panose="02020603050405020304"/>
                <a:ea typeface="微软雅黑" panose="020B0503020204020204" charset="-122"/>
              </a:endParaRPr>
            </a:p>
          </p:txBody>
        </p:sp>
        <p:sp>
          <p:nvSpPr>
            <p:cNvPr id="11" name="任意多边形 10"/>
            <p:cNvSpPr/>
            <p:nvPr/>
          </p:nvSpPr>
          <p:spPr>
            <a:xfrm>
              <a:off x="3559604" y="2620399"/>
              <a:ext cx="225635" cy="2551671"/>
            </a:xfrm>
            <a:custGeom>
              <a:avLst/>
              <a:gdLst/>
              <a:ahLst/>
              <a:cxnLst/>
              <a:rect l="0" t="0" r="0" b="0"/>
              <a:pathLst>
                <a:path>
                  <a:moveTo>
                    <a:pt x="0" y="0"/>
                  </a:moveTo>
                  <a:lnTo>
                    <a:pt x="0" y="2551233"/>
                  </a:lnTo>
                  <a:lnTo>
                    <a:pt x="224797"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3785239" y="4778695"/>
              <a:ext cx="1969604" cy="784995"/>
            </a:xfrm>
            <a:custGeom>
              <a:avLst/>
              <a:gdLst>
                <a:gd name="connsiteX0" fmla="*/ 0 w 1969709"/>
                <a:gd name="connsiteY0" fmla="*/ 78499 h 784994"/>
                <a:gd name="connsiteX1" fmla="*/ 78499 w 1969709"/>
                <a:gd name="connsiteY1" fmla="*/ 0 h 784994"/>
                <a:gd name="connsiteX2" fmla="*/ 1891210 w 1969709"/>
                <a:gd name="connsiteY2" fmla="*/ 0 h 784994"/>
                <a:gd name="connsiteX3" fmla="*/ 1969709 w 1969709"/>
                <a:gd name="connsiteY3" fmla="*/ 78499 h 784994"/>
                <a:gd name="connsiteX4" fmla="*/ 1969709 w 1969709"/>
                <a:gd name="connsiteY4" fmla="*/ 706495 h 784994"/>
                <a:gd name="connsiteX5" fmla="*/ 1891210 w 1969709"/>
                <a:gd name="connsiteY5" fmla="*/ 784994 h 784994"/>
                <a:gd name="connsiteX6" fmla="*/ 78499 w 1969709"/>
                <a:gd name="connsiteY6" fmla="*/ 784994 h 784994"/>
                <a:gd name="connsiteX7" fmla="*/ 0 w 1969709"/>
                <a:gd name="connsiteY7" fmla="*/ 706495 h 784994"/>
                <a:gd name="connsiteX8" fmla="*/ 0 w 196970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09" h="784994">
                  <a:moveTo>
                    <a:pt x="0" y="78499"/>
                  </a:moveTo>
                  <a:cubicBezTo>
                    <a:pt x="0" y="35145"/>
                    <a:pt x="35145" y="0"/>
                    <a:pt x="78499" y="0"/>
                  </a:cubicBezTo>
                  <a:lnTo>
                    <a:pt x="1891210" y="0"/>
                  </a:lnTo>
                  <a:cubicBezTo>
                    <a:pt x="1934564" y="0"/>
                    <a:pt x="1969709" y="35145"/>
                    <a:pt x="1969709" y="78499"/>
                  </a:cubicBezTo>
                  <a:lnTo>
                    <a:pt x="1969709" y="706495"/>
                  </a:lnTo>
                  <a:cubicBezTo>
                    <a:pt x="1969709" y="749849"/>
                    <a:pt x="1934564" y="784994"/>
                    <a:pt x="189121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甲状舌管囊肿</a:t>
              </a:r>
              <a:endParaRPr lang="zh-CN" altLang="en-US" sz="2000" dirty="0">
                <a:solidFill>
                  <a:schemeClr val="tx1"/>
                </a:solidFill>
                <a:latin typeface="Times New Roman" panose="02020603050405020304"/>
                <a:ea typeface="微软雅黑" panose="020B0503020204020204" charset="-122"/>
              </a:endParaRPr>
            </a:p>
          </p:txBody>
        </p:sp>
        <p:sp>
          <p:nvSpPr>
            <p:cNvPr id="13" name="任意多边形 12"/>
            <p:cNvSpPr/>
            <p:nvPr/>
          </p:nvSpPr>
          <p:spPr>
            <a:xfrm>
              <a:off x="3559604" y="2620399"/>
              <a:ext cx="225635" cy="3533354"/>
            </a:xfrm>
            <a:custGeom>
              <a:avLst/>
              <a:gdLst/>
              <a:ahLst/>
              <a:cxnLst/>
              <a:rect l="0" t="0" r="0" b="0"/>
              <a:pathLst>
                <a:path>
                  <a:moveTo>
                    <a:pt x="0" y="0"/>
                  </a:moveTo>
                  <a:lnTo>
                    <a:pt x="0" y="3532476"/>
                  </a:lnTo>
                  <a:lnTo>
                    <a:pt x="224797" y="35324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3785239" y="5760378"/>
              <a:ext cx="1983706" cy="784994"/>
            </a:xfrm>
            <a:custGeom>
              <a:avLst/>
              <a:gdLst>
                <a:gd name="connsiteX0" fmla="*/ 0 w 1984429"/>
                <a:gd name="connsiteY0" fmla="*/ 78499 h 784994"/>
                <a:gd name="connsiteX1" fmla="*/ 78499 w 1984429"/>
                <a:gd name="connsiteY1" fmla="*/ 0 h 784994"/>
                <a:gd name="connsiteX2" fmla="*/ 1905930 w 1984429"/>
                <a:gd name="connsiteY2" fmla="*/ 0 h 784994"/>
                <a:gd name="connsiteX3" fmla="*/ 1984429 w 1984429"/>
                <a:gd name="connsiteY3" fmla="*/ 78499 h 784994"/>
                <a:gd name="connsiteX4" fmla="*/ 1984429 w 1984429"/>
                <a:gd name="connsiteY4" fmla="*/ 706495 h 784994"/>
                <a:gd name="connsiteX5" fmla="*/ 1905930 w 1984429"/>
                <a:gd name="connsiteY5" fmla="*/ 784994 h 784994"/>
                <a:gd name="connsiteX6" fmla="*/ 78499 w 1984429"/>
                <a:gd name="connsiteY6" fmla="*/ 784994 h 784994"/>
                <a:gd name="connsiteX7" fmla="*/ 0 w 1984429"/>
                <a:gd name="connsiteY7" fmla="*/ 706495 h 784994"/>
                <a:gd name="connsiteX8" fmla="*/ 0 w 198442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429" h="784994">
                  <a:moveTo>
                    <a:pt x="0" y="78499"/>
                  </a:moveTo>
                  <a:cubicBezTo>
                    <a:pt x="0" y="35145"/>
                    <a:pt x="35145" y="0"/>
                    <a:pt x="78499" y="0"/>
                  </a:cubicBezTo>
                  <a:lnTo>
                    <a:pt x="1905930" y="0"/>
                  </a:lnTo>
                  <a:cubicBezTo>
                    <a:pt x="1949284" y="0"/>
                    <a:pt x="1984429" y="35145"/>
                    <a:pt x="1984429" y="78499"/>
                  </a:cubicBezTo>
                  <a:lnTo>
                    <a:pt x="1984429" y="706495"/>
                  </a:lnTo>
                  <a:cubicBezTo>
                    <a:pt x="1984429" y="749849"/>
                    <a:pt x="1949284" y="784994"/>
                    <a:pt x="190593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鳃裂囊肿</a:t>
              </a:r>
              <a:endParaRPr lang="zh-CN" altLang="en-US" sz="2000" dirty="0">
                <a:solidFill>
                  <a:schemeClr val="tx1"/>
                </a:solidFill>
                <a:latin typeface="Times New Roman" panose="02020603050405020304"/>
                <a:ea typeface="微软雅黑" panose="020B0503020204020204" charset="-122"/>
              </a:endParaRPr>
            </a:p>
          </p:txBody>
        </p:sp>
        <p:sp>
          <p:nvSpPr>
            <p:cNvPr id="15" name="任意多边形 14"/>
            <p:cNvSpPr/>
            <p:nvPr/>
          </p:nvSpPr>
          <p:spPr>
            <a:xfrm>
              <a:off x="5975777" y="1835404"/>
              <a:ext cx="2069886" cy="784995"/>
            </a:xfrm>
            <a:custGeom>
              <a:avLst/>
              <a:gdLst>
                <a:gd name="connsiteX0" fmla="*/ 0 w 2070125"/>
                <a:gd name="connsiteY0" fmla="*/ 78499 h 784994"/>
                <a:gd name="connsiteX1" fmla="*/ 78499 w 2070125"/>
                <a:gd name="connsiteY1" fmla="*/ 0 h 784994"/>
                <a:gd name="connsiteX2" fmla="*/ 1991626 w 2070125"/>
                <a:gd name="connsiteY2" fmla="*/ 0 h 784994"/>
                <a:gd name="connsiteX3" fmla="*/ 2070125 w 2070125"/>
                <a:gd name="connsiteY3" fmla="*/ 78499 h 784994"/>
                <a:gd name="connsiteX4" fmla="*/ 2070125 w 2070125"/>
                <a:gd name="connsiteY4" fmla="*/ 706495 h 784994"/>
                <a:gd name="connsiteX5" fmla="*/ 1991626 w 2070125"/>
                <a:gd name="connsiteY5" fmla="*/ 784994 h 784994"/>
                <a:gd name="connsiteX6" fmla="*/ 78499 w 2070125"/>
                <a:gd name="connsiteY6" fmla="*/ 784994 h 784994"/>
                <a:gd name="connsiteX7" fmla="*/ 0 w 2070125"/>
                <a:gd name="connsiteY7" fmla="*/ 706495 h 784994"/>
                <a:gd name="connsiteX8" fmla="*/ 0 w 2070125"/>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125" h="784994">
                  <a:moveTo>
                    <a:pt x="0" y="78499"/>
                  </a:moveTo>
                  <a:cubicBezTo>
                    <a:pt x="0" y="35145"/>
                    <a:pt x="35145" y="0"/>
                    <a:pt x="78499" y="0"/>
                  </a:cubicBezTo>
                  <a:lnTo>
                    <a:pt x="1991626" y="0"/>
                  </a:lnTo>
                  <a:cubicBezTo>
                    <a:pt x="2034980" y="0"/>
                    <a:pt x="2070125" y="35145"/>
                    <a:pt x="2070125" y="78499"/>
                  </a:cubicBezTo>
                  <a:lnTo>
                    <a:pt x="2070125" y="706495"/>
                  </a:lnTo>
                  <a:cubicBezTo>
                    <a:pt x="2070125" y="749849"/>
                    <a:pt x="2034980" y="784994"/>
                    <a:pt x="1991626"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颌骨囊肿</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6182609" y="2620399"/>
              <a:ext cx="206832" cy="588306"/>
            </a:xfrm>
            <a:custGeom>
              <a:avLst/>
              <a:gdLst/>
              <a:ahLst/>
              <a:cxnLst/>
              <a:rect l="0" t="0" r="0" b="0"/>
              <a:pathLst>
                <a:path>
                  <a:moveTo>
                    <a:pt x="0" y="0"/>
                  </a:moveTo>
                  <a:lnTo>
                    <a:pt x="0" y="588746"/>
                  </a:lnTo>
                  <a:lnTo>
                    <a:pt x="207012"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任意多边形 16"/>
            <p:cNvSpPr/>
            <p:nvPr/>
          </p:nvSpPr>
          <p:spPr>
            <a:xfrm>
              <a:off x="6389441" y="2817087"/>
              <a:ext cx="2655910" cy="784994"/>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牙源性囊肿</a:t>
              </a:r>
              <a:endParaRPr lang="zh-CN" altLang="en-US" sz="2000" dirty="0">
                <a:solidFill>
                  <a:schemeClr val="tx1"/>
                </a:solidFill>
                <a:latin typeface="Times New Roman" panose="02020603050405020304"/>
                <a:ea typeface="微软雅黑" panose="020B0503020204020204" charset="-122"/>
              </a:endParaRPr>
            </a:p>
          </p:txBody>
        </p:sp>
        <p:sp>
          <p:nvSpPr>
            <p:cNvPr id="18" name="任意多边形 17"/>
            <p:cNvSpPr/>
            <p:nvPr/>
          </p:nvSpPr>
          <p:spPr>
            <a:xfrm>
              <a:off x="6182609" y="2620399"/>
              <a:ext cx="206832" cy="1569989"/>
            </a:xfrm>
            <a:custGeom>
              <a:avLst/>
              <a:gdLst/>
              <a:ahLst/>
              <a:cxnLst/>
              <a:rect l="0" t="0" r="0" b="0"/>
              <a:pathLst>
                <a:path>
                  <a:moveTo>
                    <a:pt x="0" y="0"/>
                  </a:moveTo>
                  <a:lnTo>
                    <a:pt x="0" y="1569989"/>
                  </a:lnTo>
                  <a:lnTo>
                    <a:pt x="207012"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任意多边形 18"/>
            <p:cNvSpPr/>
            <p:nvPr/>
          </p:nvSpPr>
          <p:spPr>
            <a:xfrm>
              <a:off x="6389441" y="3798769"/>
              <a:ext cx="2655910" cy="783239"/>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非牙源性囊肿</a:t>
              </a:r>
              <a:endParaRPr lang="zh-CN" altLang="en-US" sz="2000" dirty="0">
                <a:solidFill>
                  <a:schemeClr val="tx1"/>
                </a:solidFill>
                <a:latin typeface="Times New Roman" panose="02020603050405020304"/>
                <a:ea typeface="微软雅黑" panose="020B0503020204020204" charset="-122"/>
              </a:endParaRPr>
            </a:p>
          </p:txBody>
        </p:sp>
        <p:sp>
          <p:nvSpPr>
            <p:cNvPr id="20" name="任意多边形 19"/>
            <p:cNvSpPr/>
            <p:nvPr/>
          </p:nvSpPr>
          <p:spPr>
            <a:xfrm>
              <a:off x="6182609" y="2620399"/>
              <a:ext cx="206832" cy="2551671"/>
            </a:xfrm>
            <a:custGeom>
              <a:avLst/>
              <a:gdLst/>
              <a:ahLst/>
              <a:cxnLst/>
              <a:rect l="0" t="0" r="0" b="0"/>
              <a:pathLst>
                <a:path>
                  <a:moveTo>
                    <a:pt x="0" y="0"/>
                  </a:moveTo>
                  <a:lnTo>
                    <a:pt x="0" y="2551233"/>
                  </a:lnTo>
                  <a:lnTo>
                    <a:pt x="207012"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p:cNvSpPr/>
            <p:nvPr/>
          </p:nvSpPr>
          <p:spPr>
            <a:xfrm>
              <a:off x="6389441" y="4778695"/>
              <a:ext cx="2655910" cy="784995"/>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血外渗性囊肿（略）</a:t>
              </a:r>
              <a:endParaRPr lang="zh-CN" altLang="en-US" sz="2000" dirty="0">
                <a:solidFill>
                  <a:schemeClr val="tx1"/>
                </a:solidFill>
                <a:latin typeface="Times New Roman" panose="02020603050405020304"/>
                <a:ea typeface="微软雅黑" panose="020B0503020204020204" charset="-122"/>
              </a:endParaRPr>
            </a:p>
          </p:txBody>
        </p:sp>
      </p:grpSp>
      <p:sp>
        <p:nvSpPr>
          <p:cNvPr id="5" name="TextBox 4"/>
          <p:cNvSpPr txBox="1"/>
          <p:nvPr/>
        </p:nvSpPr>
        <p:spPr>
          <a:xfrm>
            <a:off x="287889" y="1403026"/>
            <a:ext cx="1999787" cy="417416"/>
          </a:xfrm>
          <a:prstGeom prst="rect">
            <a:avLst/>
          </a:prstGeom>
          <a:solidFill>
            <a:schemeClr val="accent2">
              <a:lumMod val="40000"/>
              <a:lumOff val="60000"/>
            </a:schemeClr>
          </a:solidFill>
        </p:spPr>
        <p:txBody>
          <a:bodyPr lIns="108825" tIns="54412" rIns="108825" bIns="54412">
            <a:spAutoFit/>
          </a:bodyPr>
          <a:lstStyle/>
          <a:p>
            <a:pPr algn="ctr">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4723540" y="90372"/>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
        <p:nvSpPr>
          <p:cNvPr id="7" name="Text Box 3"/>
          <p:cNvSpPr txBox="1">
            <a:spLocks noChangeArrowheads="1"/>
          </p:cNvSpPr>
          <p:nvPr/>
        </p:nvSpPr>
        <p:spPr bwMode="auto">
          <a:xfrm>
            <a:off x="654517" y="1556978"/>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56324" name="Text Box 7"/>
          <p:cNvSpPr txBox="1">
            <a:spLocks noChangeArrowheads="1"/>
          </p:cNvSpPr>
          <p:nvPr/>
        </p:nvSpPr>
        <p:spPr bwMode="auto">
          <a:xfrm>
            <a:off x="913219" y="212041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皮脂管排泄管阻塞</a:t>
            </a:r>
            <a:endParaRPr lang="zh-CN" altLang="en-US" sz="2000">
              <a:latin typeface="Times New Roman" panose="02020603050405020304" pitchFamily="18" charset="0"/>
              <a:ea typeface="微软雅黑" panose="020B0503020204020204" charset="-122"/>
            </a:endParaRPr>
          </a:p>
        </p:txBody>
      </p:sp>
      <p:sp>
        <p:nvSpPr>
          <p:cNvPr id="56325" name="Text Box 8"/>
          <p:cNvSpPr txBox="1">
            <a:spLocks noChangeArrowheads="1"/>
          </p:cNvSpPr>
          <p:nvPr/>
        </p:nvSpPr>
        <p:spPr bwMode="auto">
          <a:xfrm>
            <a:off x="4354122" y="207597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皮脂腺囊状上皮增多</a:t>
            </a:r>
            <a:endParaRPr lang="zh-CN" altLang="en-US" sz="2000">
              <a:latin typeface="Times New Roman" panose="02020603050405020304" pitchFamily="18" charset="0"/>
              <a:ea typeface="微软雅黑" panose="020B0503020204020204" charset="-122"/>
            </a:endParaRPr>
          </a:p>
        </p:txBody>
      </p:sp>
      <p:sp>
        <p:nvSpPr>
          <p:cNvPr id="56326" name="Text Box 9"/>
          <p:cNvSpPr txBox="1">
            <a:spLocks noChangeArrowheads="1"/>
          </p:cNvSpPr>
          <p:nvPr/>
        </p:nvSpPr>
        <p:spPr bwMode="auto">
          <a:xfrm>
            <a:off x="8183874" y="2102951"/>
            <a:ext cx="3182200"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皮脂腺分泌物</a:t>
            </a:r>
            <a:r>
              <a:rPr lang="zh-CN" altLang="en-US" sz="2000">
                <a:solidFill>
                  <a:srgbClr val="FF0000"/>
                </a:solidFill>
                <a:latin typeface="Times New Roman" panose="02020603050405020304" pitchFamily="18" charset="0"/>
                <a:ea typeface="微软雅黑" panose="020B0503020204020204" charset="-122"/>
              </a:rPr>
              <a:t>潴留</a:t>
            </a:r>
            <a:endParaRPr lang="zh-CN" altLang="en-US" sz="2000">
              <a:solidFill>
                <a:srgbClr val="FF0000"/>
              </a:solidFill>
              <a:latin typeface="Times New Roman" panose="02020603050405020304" pitchFamily="18" charset="0"/>
              <a:ea typeface="微软雅黑" panose="020B0503020204020204" charset="-122"/>
            </a:endParaRPr>
          </a:p>
        </p:txBody>
      </p:sp>
      <p:sp>
        <p:nvSpPr>
          <p:cNvPr id="11" name="右箭头 10"/>
          <p:cNvSpPr/>
          <p:nvPr/>
        </p:nvSpPr>
        <p:spPr>
          <a:xfrm>
            <a:off x="3170122"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12" name="右箭头 11"/>
          <p:cNvSpPr/>
          <p:nvPr/>
        </p:nvSpPr>
        <p:spPr>
          <a:xfrm>
            <a:off x="6960194"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grpSp>
        <p:nvGrpSpPr>
          <p:cNvPr id="56329" name="组合 3"/>
          <p:cNvGrpSpPr/>
          <p:nvPr/>
        </p:nvGrpSpPr>
        <p:grpSpPr bwMode="auto">
          <a:xfrm>
            <a:off x="2125788" y="3782137"/>
            <a:ext cx="8118184" cy="2114061"/>
            <a:chOff x="2123878" y="3783259"/>
            <a:chExt cx="8120831" cy="2114504"/>
          </a:xfrm>
        </p:grpSpPr>
        <p:sp>
          <p:nvSpPr>
            <p:cNvPr id="15" name="任意多边形 14"/>
            <p:cNvSpPr/>
            <p:nvPr/>
          </p:nvSpPr>
          <p:spPr>
            <a:xfrm>
              <a:off x="2123878"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2123878"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青壮年为主</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4217989"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4217989"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面部为主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313687"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313687"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色素点、与皮肤粘连、可恶变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8407797"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8407797"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白色凝乳状</a:t>
              </a:r>
              <a:endParaRPr lang="zh-CN" altLang="en-US" sz="2000" dirty="0">
                <a:latin typeface="Times New Roman" panose="02020603050405020304"/>
                <a:ea typeface="微软雅黑" panose="020B0503020204020204" charset="-122"/>
              </a:endParaRPr>
            </a:p>
          </p:txBody>
        </p:sp>
      </p:grpSp>
      <p:sp>
        <p:nvSpPr>
          <p:cNvPr id="14" name="Text Box 3"/>
          <p:cNvSpPr txBox="1">
            <a:spLocks noChangeArrowheads="1"/>
          </p:cNvSpPr>
          <p:nvPr/>
        </p:nvSpPr>
        <p:spPr bwMode="auto">
          <a:xfrm>
            <a:off x="632297" y="2985397"/>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57347" name="组合 5"/>
          <p:cNvGrpSpPr/>
          <p:nvPr/>
        </p:nvGrpSpPr>
        <p:grpSpPr bwMode="auto">
          <a:xfrm>
            <a:off x="3559492" y="1579103"/>
            <a:ext cx="5578771" cy="4064646"/>
            <a:chOff x="3303278" y="2272898"/>
            <a:chExt cx="5579971" cy="4064941"/>
          </a:xfrm>
        </p:grpSpPr>
        <p:sp>
          <p:nvSpPr>
            <p:cNvPr id="7" name="等腰三角形 6"/>
            <p:cNvSpPr/>
            <p:nvPr/>
          </p:nvSpPr>
          <p:spPr>
            <a:xfrm>
              <a:off x="4061127" y="227289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局麻手术摘除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508734"/>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沿皮纹方向长梭形切口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26167"/>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切除囊肿及粘连皮肤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40425"/>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有继发感染，先控制炎症再手术</a:t>
              </a:r>
              <a:endParaRPr lang="zh-CN" altLang="en-US" sz="2000" dirty="0">
                <a:latin typeface="Times New Roman" panose="02020603050405020304"/>
                <a:ea typeface="微软雅黑" panose="020B0503020204020204" charset="-122"/>
              </a:endParaRPr>
            </a:p>
          </p:txBody>
        </p:sp>
      </p:grpSp>
      <p:sp>
        <p:nvSpPr>
          <p:cNvPr id="57348"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7"/>
          <p:cNvGrpSpPr/>
          <p:nvPr/>
        </p:nvGrpSpPr>
        <p:grpSpPr bwMode="auto">
          <a:xfrm>
            <a:off x="2136898" y="1917256"/>
            <a:ext cx="7997561" cy="4158287"/>
            <a:chOff x="1857356" y="2285992"/>
            <a:chExt cx="4813216" cy="3800826"/>
          </a:xfrm>
        </p:grpSpPr>
        <p:pic>
          <p:nvPicPr>
            <p:cNvPr id="58373" name="Picture 18" descr="D:\photo234\DSC0111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7488" y="2285992"/>
              <a:ext cx="24180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4" name="Picture 14" descr="D:\photo234\DSC011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56" y="4214818"/>
              <a:ext cx="2214610" cy="1870351"/>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5" name="Picture 16" descr="D:\photo234\DSC011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4214818"/>
              <a:ext cx="25272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58372"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4362384" y="-118"/>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35481" y="1404613"/>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grpSp>
        <p:nvGrpSpPr>
          <p:cNvPr id="59396" name="组合 8"/>
          <p:cNvGrpSpPr/>
          <p:nvPr/>
        </p:nvGrpSpPr>
        <p:grpSpPr bwMode="auto">
          <a:xfrm>
            <a:off x="479932" y="1977568"/>
            <a:ext cx="4856626" cy="1998200"/>
            <a:chOff x="761863" y="1977295"/>
            <a:chExt cx="4857152" cy="1999908"/>
          </a:xfrm>
        </p:grpSpPr>
        <p:sp>
          <p:nvSpPr>
            <p:cNvPr id="10" name="任意多边形 9"/>
            <p:cNvSpPr/>
            <p:nvPr/>
          </p:nvSpPr>
          <p:spPr>
            <a:xfrm>
              <a:off x="761863" y="1977295"/>
              <a:ext cx="4857152" cy="578210"/>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皮样囊肿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61863" y="255550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胚胎上皮细胞发展而成</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761863" y="2978043"/>
              <a:ext cx="4857152" cy="576622"/>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表皮样囊肿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761863" y="355466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损伤、手术上皮细胞植入</a:t>
              </a:r>
              <a:endParaRPr lang="zh-CN" altLang="en-US" sz="2000" dirty="0">
                <a:latin typeface="Times New Roman" panose="02020603050405020304"/>
                <a:ea typeface="微软雅黑" panose="020B0503020204020204" charset="-122"/>
              </a:endParaRPr>
            </a:p>
          </p:txBody>
        </p:sp>
      </p:grpSp>
      <p:grpSp>
        <p:nvGrpSpPr>
          <p:cNvPr id="59397" name="组合 13"/>
          <p:cNvGrpSpPr/>
          <p:nvPr/>
        </p:nvGrpSpPr>
        <p:grpSpPr bwMode="auto">
          <a:xfrm>
            <a:off x="660866" y="4378899"/>
            <a:ext cx="11409896" cy="1858532"/>
            <a:chOff x="776664" y="4620704"/>
            <a:chExt cx="10922757" cy="1857817"/>
          </a:xfrm>
        </p:grpSpPr>
        <p:sp>
          <p:nvSpPr>
            <p:cNvPr id="15" name="任意多边形 14"/>
            <p:cNvSpPr/>
            <p:nvPr/>
          </p:nvSpPr>
          <p:spPr>
            <a:xfrm>
              <a:off x="77666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77666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多见儿童、青年</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3593578"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3593578"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皮样囊肿：口底、颏下</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表皮样囊肿：眼睑、额、鼻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410491"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410491"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与周围组织无粘连</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触诊面团样</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922892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922892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乳白色豆渣样</a:t>
              </a:r>
              <a:endParaRPr lang="zh-CN" altLang="en-US" sz="2000">
                <a:latin typeface="Times New Roman" panose="02020603050405020304"/>
                <a:ea typeface="微软雅黑" panose="020B0503020204020204" charset="-122"/>
              </a:endParaRPr>
            </a:p>
          </p:txBody>
        </p:sp>
      </p:grpSp>
      <p:sp>
        <p:nvSpPr>
          <p:cNvPr id="6" name="Text Box 3"/>
          <p:cNvSpPr txBox="1">
            <a:spLocks noChangeArrowheads="1"/>
          </p:cNvSpPr>
          <p:nvPr/>
        </p:nvSpPr>
        <p:spPr bwMode="auto">
          <a:xfrm>
            <a:off x="479932" y="3905934"/>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59399" name="Picture 9" descr="0806"/>
          <p:cNvPicPr>
            <a:picLocks noChangeAspect="1" noChangeArrowheads="1"/>
          </p:cNvPicPr>
          <p:nvPr/>
        </p:nvPicPr>
        <p:blipFill>
          <a:blip r:embed="rId1">
            <a:extLst>
              <a:ext uri="{28A0092B-C50C-407E-A947-70E740481C1C}">
                <a14:useLocalDpi xmlns:a14="http://schemas.microsoft.com/office/drawing/2010/main" val="0"/>
              </a:ext>
            </a:extLst>
          </a:blip>
          <a:srcRect t="5856"/>
          <a:stretch>
            <a:fillRect/>
          </a:stretch>
        </p:blipFill>
        <p:spPr bwMode="auto">
          <a:xfrm>
            <a:off x="5736516" y="1485556"/>
            <a:ext cx="5456562" cy="219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5506380" y="3817054"/>
            <a:ext cx="5988252"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p>
            <a:pPr algn="ctr">
              <a:lnSpc>
                <a:spcPct val="150000"/>
              </a:lnSpc>
              <a:defRPr/>
            </a:pPr>
            <a:r>
              <a:rPr lang="zh-CN" altLang="en-US" dirty="0">
                <a:latin typeface="Times New Roman" panose="02020603050405020304"/>
                <a:ea typeface="微软雅黑" panose="020B0503020204020204" charset="-122"/>
              </a:rPr>
              <a:t>口底皮样囊肿的位置（</a:t>
            </a:r>
            <a:r>
              <a:rPr lang="en-US" altLang="zh-CN" dirty="0">
                <a:latin typeface="Times New Roman" panose="02020603050405020304"/>
                <a:ea typeface="微软雅黑" panose="020B0503020204020204" charset="-122"/>
              </a:rPr>
              <a:t>1</a:t>
            </a:r>
            <a:r>
              <a:rPr lang="zh-CN" altLang="en-US" dirty="0">
                <a:latin typeface="Times New Roman" panose="02020603050405020304"/>
                <a:ea typeface="微软雅黑" panose="020B0503020204020204" charset="-122"/>
              </a:rPr>
              <a:t>）口底肌之上；（</a:t>
            </a:r>
            <a:r>
              <a:rPr lang="en-US" altLang="zh-CN" dirty="0">
                <a:latin typeface="Times New Roman" panose="02020603050405020304"/>
                <a:ea typeface="微软雅黑" panose="020B0503020204020204" charset="-122"/>
              </a:rPr>
              <a:t>2</a:t>
            </a:r>
            <a:r>
              <a:rPr lang="zh-CN" altLang="en-US" dirty="0">
                <a:latin typeface="Times New Roman" panose="02020603050405020304"/>
                <a:ea typeface="微软雅黑" panose="020B0503020204020204" charset="-122"/>
              </a:rPr>
              <a:t>）口底肌之下</a:t>
            </a:r>
            <a:endParaRPr lang="zh-CN" altLang="en-US"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4502041" y="86233"/>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42704"/>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0420" name="组合 1"/>
          <p:cNvGrpSpPr/>
          <p:nvPr/>
        </p:nvGrpSpPr>
        <p:grpSpPr bwMode="auto">
          <a:xfrm>
            <a:off x="3623726" y="1923908"/>
            <a:ext cx="5578771" cy="4064646"/>
            <a:chOff x="3303278" y="2277351"/>
            <a:chExt cx="5579971" cy="4064941"/>
          </a:xfrm>
        </p:grpSpPr>
        <p:sp>
          <p:nvSpPr>
            <p:cNvPr id="3" name="等腰三角形 2"/>
            <p:cNvSpPr/>
            <p:nvPr/>
          </p:nvSpPr>
          <p:spPr>
            <a:xfrm>
              <a:off x="3977924" y="2277351"/>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484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5" y="3556370"/>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囊壁较厚，钝性剥离</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373803"/>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囊肿位于口底，口内进路</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188061"/>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囊肿位于下颌舌骨肌以下，口外进路</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6" name="椭圆 45"/>
          <p:cNvSpPr/>
          <p:nvPr/>
        </p:nvSpPr>
        <p:spPr>
          <a:xfrm>
            <a:off x="3680884" y="213218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60" name="椭圆 59"/>
          <p:cNvSpPr/>
          <p:nvPr/>
        </p:nvSpPr>
        <p:spPr>
          <a:xfrm>
            <a:off x="3680884" y="3114474"/>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24" name="矩形: 圆角 23"/>
          <p:cNvSpPr/>
          <p:nvPr/>
        </p:nvSpPr>
        <p:spPr>
          <a:xfrm>
            <a:off x="4544286" y="21321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第一节  概述</a:t>
            </a:r>
            <a:endParaRPr lang="zh-CN" altLang="en-US" sz="2000" b="1" dirty="0">
              <a:solidFill>
                <a:schemeClr val="tx1"/>
              </a:solidFill>
              <a:latin typeface="Times New Roman" panose="02020603050405020304"/>
              <a:ea typeface="微软雅黑" panose="020B0503020204020204" charset="-122"/>
            </a:endParaRPr>
          </a:p>
        </p:txBody>
      </p:sp>
      <p:sp>
        <p:nvSpPr>
          <p:cNvPr id="25" name="矩形: 圆角 24"/>
          <p:cNvSpPr/>
          <p:nvPr/>
        </p:nvSpPr>
        <p:spPr>
          <a:xfrm>
            <a:off x="4544285" y="3107360"/>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第二节  </a:t>
            </a:r>
            <a:r>
              <a:rPr lang="zh-CN" altLang="en-US" sz="2000" b="1" dirty="0" smtClean="0">
                <a:solidFill>
                  <a:schemeClr val="tx1"/>
                </a:solidFill>
                <a:latin typeface="Times New Roman" panose="02020603050405020304"/>
                <a:ea typeface="微软雅黑" panose="020B0503020204020204" charset="-122"/>
              </a:rPr>
              <a:t>口腔颌面部囊肿</a:t>
            </a:r>
            <a:endParaRPr lang="zh-CN" altLang="en-US" sz="2000" b="1" dirty="0">
              <a:solidFill>
                <a:schemeClr val="tx1"/>
              </a:solidFill>
              <a:latin typeface="Times New Roman" panose="02020603050405020304"/>
              <a:ea typeface="微软雅黑" panose="020B0503020204020204" charset="-122"/>
            </a:endParaRPr>
          </a:p>
        </p:txBody>
      </p:sp>
      <p:sp>
        <p:nvSpPr>
          <p:cNvPr id="6" name="椭圆 5"/>
          <p:cNvSpPr/>
          <p:nvPr/>
        </p:nvSpPr>
        <p:spPr>
          <a:xfrm>
            <a:off x="3680884" y="4057453"/>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7" name="椭圆 6"/>
          <p:cNvSpPr/>
          <p:nvPr/>
        </p:nvSpPr>
        <p:spPr>
          <a:xfrm>
            <a:off x="3680883" y="5000432"/>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8" name="矩形: 圆角 23"/>
          <p:cNvSpPr/>
          <p:nvPr/>
        </p:nvSpPr>
        <p:spPr>
          <a:xfrm>
            <a:off x="4544285" y="408253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第三节  瘤样病变和良性肿瘤</a:t>
            </a:r>
            <a:endParaRPr lang="zh-CN" altLang="en-US" sz="2000" b="1" dirty="0">
              <a:solidFill>
                <a:schemeClr val="tx1"/>
              </a:solidFill>
              <a:latin typeface="Times New Roman" panose="02020603050405020304"/>
              <a:ea typeface="微软雅黑" panose="020B0503020204020204" charset="-122"/>
            </a:endParaRPr>
          </a:p>
        </p:txBody>
      </p:sp>
      <p:sp>
        <p:nvSpPr>
          <p:cNvPr id="9" name="矩形: 圆角 24"/>
          <p:cNvSpPr/>
          <p:nvPr/>
        </p:nvSpPr>
        <p:spPr>
          <a:xfrm>
            <a:off x="4544285" y="505771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第四节  口腔颌面部恶性肿瘤</a:t>
            </a:r>
            <a:endParaRPr lang="zh-CN" altLang="en-US" sz="2000" b="1" dirty="0">
              <a:solidFill>
                <a:schemeClr val="tx1"/>
              </a:solidFill>
              <a:latin typeface="Times New Roman" panose="02020603050405020304"/>
              <a:ea typeface="微软雅黑" panose="020B0503020204020204"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1992469" y="1917256"/>
            <a:ext cx="8207063" cy="4140829"/>
            <a:chOff x="928662" y="1214422"/>
            <a:chExt cx="5214974" cy="3929090"/>
          </a:xfrm>
        </p:grpSpPr>
        <p:pic>
          <p:nvPicPr>
            <p:cNvPr id="61445" name="内容占位符 11" descr="图片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28662"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内容占位符 10" descr="图片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2676"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图片 5" descr="图片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62"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图片 6" descr="图片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2676"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 Box 3"/>
          <p:cNvSpPr txBox="1">
            <a:spLocks noChangeArrowheads="1"/>
          </p:cNvSpPr>
          <p:nvPr/>
        </p:nvSpPr>
        <p:spPr bwMode="auto">
          <a:xfrm>
            <a:off x="859257" y="137128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1444" name="Rectangle 2"/>
          <p:cNvSpPr txBox="1">
            <a:spLocks noChangeArrowheads="1"/>
          </p:cNvSpPr>
          <p:nvPr/>
        </p:nvSpPr>
        <p:spPr bwMode="auto">
          <a:xfrm>
            <a:off x="4362975" y="64643"/>
            <a:ext cx="3466298" cy="8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469248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724350" y="1655380"/>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2468" name="Text Box 7"/>
          <p:cNvSpPr txBox="1">
            <a:spLocks noChangeArrowheads="1"/>
          </p:cNvSpPr>
          <p:nvPr/>
        </p:nvSpPr>
        <p:spPr bwMode="auto">
          <a:xfrm>
            <a:off x="1113198" y="2226747"/>
            <a:ext cx="3183788"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胚胎期残存上皮</a:t>
            </a:r>
            <a:endParaRPr lang="zh-CN" altLang="en-US" sz="2000">
              <a:latin typeface="Times New Roman" panose="02020603050405020304" pitchFamily="18" charset="0"/>
              <a:ea typeface="微软雅黑" panose="020B0503020204020204" charset="-122"/>
            </a:endParaRPr>
          </a:p>
        </p:txBody>
      </p:sp>
      <p:sp>
        <p:nvSpPr>
          <p:cNvPr id="62469" name="Text Box 8"/>
          <p:cNvSpPr txBox="1">
            <a:spLocks noChangeArrowheads="1"/>
          </p:cNvSpPr>
          <p:nvPr/>
        </p:nvSpPr>
        <p:spPr bwMode="auto">
          <a:xfrm>
            <a:off x="4425544" y="2218811"/>
            <a:ext cx="3182200"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分泌物聚集</a:t>
            </a:r>
            <a:endParaRPr lang="zh-CN" altLang="en-US" sz="2000">
              <a:latin typeface="Times New Roman" panose="02020603050405020304" pitchFamily="18" charset="0"/>
              <a:ea typeface="微软雅黑" panose="020B0503020204020204" charset="-122"/>
            </a:endParaRPr>
          </a:p>
        </p:txBody>
      </p:sp>
      <p:sp>
        <p:nvSpPr>
          <p:cNvPr id="6" name="右箭头 5"/>
          <p:cNvSpPr/>
          <p:nvPr/>
        </p:nvSpPr>
        <p:spPr>
          <a:xfrm>
            <a:off x="3239955" y="2369590"/>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5" name="任意多边形 4"/>
          <p:cNvSpPr/>
          <p:nvPr/>
        </p:nvSpPr>
        <p:spPr>
          <a:xfrm>
            <a:off x="1270324"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8" name="矩形 7"/>
          <p:cNvSpPr/>
          <p:nvPr/>
        </p:nvSpPr>
        <p:spPr>
          <a:xfrm>
            <a:off x="1270324" y="5012165"/>
            <a:ext cx="1947411" cy="115225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0" lvl="1" defTabSz="889000">
              <a:lnSpc>
                <a:spcPct val="90000"/>
              </a:lnSpc>
              <a:spcAft>
                <a:spcPct val="15000"/>
              </a:spcAft>
              <a:defRPr/>
            </a:pP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10</a:t>
            </a:r>
            <a:r>
              <a:rPr lang="zh-CN" altLang="en-US" sz="2000" dirty="0">
                <a:latin typeface="Times New Roman" panose="02020603050405020304"/>
                <a:ea typeface="微软雅黑" panose="020B0503020204020204" charset="-122"/>
              </a:rPr>
              <a:t>岁多见，也见成年人</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68471" y="4148765"/>
            <a:ext cx="1839486"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1" name="矩形 10"/>
          <p:cNvSpPr/>
          <p:nvPr/>
        </p:nvSpPr>
        <p:spPr>
          <a:xfrm>
            <a:off x="3768471" y="5012165"/>
            <a:ext cx="1839486" cy="1152258"/>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舌盲孔到胸骨切迹</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999979"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13" name="矩形 12"/>
          <p:cNvSpPr/>
          <p:nvPr/>
        </p:nvSpPr>
        <p:spPr>
          <a:xfrm>
            <a:off x="5999979" y="5012165"/>
            <a:ext cx="1947411" cy="1152258"/>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舌骨随吞咽上下移动</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8375917" y="4148765"/>
            <a:ext cx="1947412"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5" name="矩形 14"/>
          <p:cNvSpPr/>
          <p:nvPr/>
        </p:nvSpPr>
        <p:spPr>
          <a:xfrm>
            <a:off x="8375916" y="5012165"/>
            <a:ext cx="2039466" cy="1152258"/>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透明微浑浊黄色稀薄或黏稠液体</a:t>
            </a:r>
            <a:endParaRPr lang="zh-CN" altLang="en-US" sz="2000" dirty="0">
              <a:latin typeface="Times New Roman" panose="02020603050405020304"/>
              <a:ea typeface="微软雅黑" panose="020B0503020204020204" charset="-122"/>
            </a:endParaRPr>
          </a:p>
        </p:txBody>
      </p:sp>
      <p:sp>
        <p:nvSpPr>
          <p:cNvPr id="9" name="Text Box 3"/>
          <p:cNvSpPr txBox="1">
            <a:spLocks noChangeArrowheads="1"/>
          </p:cNvSpPr>
          <p:nvPr/>
        </p:nvSpPr>
        <p:spPr bwMode="auto">
          <a:xfrm>
            <a:off x="764029" y="292508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62480" name="Picture 10" descr="080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494" y="1412548"/>
            <a:ext cx="4855039" cy="248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9257" y="147444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3491" name="组合 5"/>
          <p:cNvGrpSpPr/>
          <p:nvPr/>
        </p:nvGrpSpPr>
        <p:grpSpPr bwMode="auto">
          <a:xfrm>
            <a:off x="3588937" y="1636586"/>
            <a:ext cx="5578771" cy="4064647"/>
            <a:chOff x="3303278" y="2363088"/>
            <a:chExt cx="5579971" cy="4064941"/>
          </a:xfrm>
        </p:grpSpPr>
        <p:sp>
          <p:nvSpPr>
            <p:cNvPr id="7" name="等腰三角形 6"/>
            <p:cNvSpPr/>
            <p:nvPr/>
          </p:nvSpPr>
          <p:spPr>
            <a:xfrm>
              <a:off x="3777856" y="236308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80219"/>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88129"/>
              <a:ext cx="5578383"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切除舌骨体中三分之一</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4055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舌骨以上舌内肌，柱状切除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219819"/>
              <a:ext cx="5576796"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瘘管与舌盲孔相通，末端贯穿缝合</a:t>
              </a:r>
              <a:endParaRPr lang="zh-CN" altLang="en-US" sz="2000" dirty="0">
                <a:latin typeface="Times New Roman" panose="02020603050405020304"/>
                <a:ea typeface="微软雅黑" panose="020B0503020204020204" charset="-122"/>
              </a:endParaRPr>
            </a:p>
          </p:txBody>
        </p:sp>
      </p:grpSp>
      <p:sp>
        <p:nvSpPr>
          <p:cNvPr id="63492" name="Rectangle 2"/>
          <p:cNvSpPr txBox="1">
            <a:spLocks noChangeArrowheads="1"/>
          </p:cNvSpPr>
          <p:nvPr/>
        </p:nvSpPr>
        <p:spPr bwMode="auto">
          <a:xfrm>
            <a:off x="466581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18"/>
          <p:cNvGrpSpPr/>
          <p:nvPr/>
        </p:nvGrpSpPr>
        <p:grpSpPr bwMode="auto">
          <a:xfrm>
            <a:off x="2568599" y="2133106"/>
            <a:ext cx="7335727" cy="3886888"/>
            <a:chOff x="1357288" y="571480"/>
            <a:chExt cx="6357984" cy="4857784"/>
          </a:xfrm>
        </p:grpSpPr>
        <p:pic>
          <p:nvPicPr>
            <p:cNvPr id="64517" name="Picture 2" descr="D:\新建文件夹\1\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35884" y="392884"/>
              <a:ext cx="2428892" cy="278608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8" name="Picture 7" descr="D:\新建文件夹\1\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90" y="3000372"/>
              <a:ext cx="242889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9" name="Picture 6" descr="D:\新建文件夹\1\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571480"/>
              <a:ext cx="3571899"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3" descr="D:\新建文件夹\1\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679025" y="3107529"/>
              <a:ext cx="2428892" cy="22145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1" name="Picture 12" descr="D:\新建文件夹\1\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60" y="3000372"/>
              <a:ext cx="171451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418897"/>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4516" name="Rectangle 2"/>
          <p:cNvSpPr txBox="1">
            <a:spLocks noChangeArrowheads="1"/>
          </p:cNvSpPr>
          <p:nvPr/>
        </p:nvSpPr>
        <p:spPr bwMode="auto">
          <a:xfrm>
            <a:off x="4772490" y="9990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5183559" y="-127"/>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764029" y="169029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5540" name="Text Box 4"/>
          <p:cNvSpPr txBox="1">
            <a:spLocks noChangeArrowheads="1"/>
          </p:cNvSpPr>
          <p:nvPr/>
        </p:nvSpPr>
        <p:spPr bwMode="auto">
          <a:xfrm>
            <a:off x="840211" y="2277536"/>
            <a:ext cx="8532425"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胚胎鳃裂残余组织</a:t>
            </a:r>
            <a:endParaRPr lang="zh-CN" altLang="en-US" sz="2000">
              <a:latin typeface="Times New Roman" panose="02020603050405020304" pitchFamily="18" charset="0"/>
              <a:ea typeface="微软雅黑" panose="020B0503020204020204" charset="-122"/>
            </a:endParaRPr>
          </a:p>
        </p:txBody>
      </p:sp>
      <p:grpSp>
        <p:nvGrpSpPr>
          <p:cNvPr id="65541" name="组合 28"/>
          <p:cNvGrpSpPr/>
          <p:nvPr/>
        </p:nvGrpSpPr>
        <p:grpSpPr bwMode="auto">
          <a:xfrm>
            <a:off x="7607744" y="2107713"/>
            <a:ext cx="3555177" cy="3786898"/>
            <a:chOff x="5456040" y="711659"/>
            <a:chExt cx="3167636" cy="4429132"/>
          </a:xfrm>
        </p:grpSpPr>
        <p:graphicFrame>
          <p:nvGraphicFramePr>
            <p:cNvPr id="65563" name="Object 9"/>
            <p:cNvGraphicFramePr>
              <a:graphicFrameLocks noChangeAspect="1"/>
            </p:cNvGraphicFramePr>
            <p:nvPr/>
          </p:nvGraphicFramePr>
          <p:xfrm>
            <a:off x="5456040" y="711659"/>
            <a:ext cx="3167636" cy="4429132"/>
          </p:xfrm>
          <a:graphic>
            <a:graphicData uri="http://schemas.openxmlformats.org/presentationml/2006/ole">
              <mc:AlternateContent xmlns:mc="http://schemas.openxmlformats.org/markup-compatibility/2006">
                <mc:Choice xmlns:v="urn:schemas-microsoft-com:vml" Requires="v">
                  <p:oleObj spid="_x0000_s1035" name="Image" r:id="rId1" imgW="3797300" imgH="5308600" progId="">
                    <p:embed/>
                  </p:oleObj>
                </mc:Choice>
                <mc:Fallback>
                  <p:oleObj name="Image" r:id="rId1" imgW="3797300" imgH="530860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040" y="711659"/>
                          <a:ext cx="3167636" cy="4429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4" name="矩形 6"/>
            <p:cNvSpPr>
              <a:spLocks noChangeArrowheads="1"/>
            </p:cNvSpPr>
            <p:nvPr/>
          </p:nvSpPr>
          <p:spPr bwMode="auto">
            <a:xfrm>
              <a:off x="7322297" y="2299471"/>
              <a:ext cx="428625" cy="214313"/>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5565" name="矩形 7"/>
            <p:cNvSpPr>
              <a:spLocks noChangeArrowheads="1"/>
            </p:cNvSpPr>
            <p:nvPr/>
          </p:nvSpPr>
          <p:spPr bwMode="auto">
            <a:xfrm>
              <a:off x="8000936" y="2299471"/>
              <a:ext cx="428625" cy="214312"/>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grpSp>
      <p:graphicFrame>
        <p:nvGraphicFramePr>
          <p:cNvPr id="3103" name="Group 31"/>
          <p:cNvGraphicFramePr>
            <a:graphicFrameLocks noGrp="1"/>
          </p:cNvGraphicFramePr>
          <p:nvPr/>
        </p:nvGraphicFramePr>
        <p:xfrm>
          <a:off x="837037" y="3501214"/>
          <a:ext cx="6410427" cy="2514257"/>
        </p:xfrm>
        <a:graphic>
          <a:graphicData uri="http://schemas.openxmlformats.org/drawingml/2006/table">
            <a:tbl>
              <a:tblPr/>
              <a:tblGrid>
                <a:gridCol w="767861"/>
                <a:gridCol w="2906409"/>
                <a:gridCol w="1407167"/>
                <a:gridCol w="1328990"/>
              </a:tblGrid>
              <a:tr h="5066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来源</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部位</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外口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内口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第一腮裂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下颌角以上或腮腺区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耳垂</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外耳道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第二腮裂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颈上部、舌骨水平、胸锁乳突肌上</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前缘</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颈中下</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endPar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咽侧壁</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r>
              <a:tr h="72749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第三腮裂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颈根部、锁骨上区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颈下部</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梨状隐窝、食管入口</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
        <p:nvSpPr>
          <p:cNvPr id="31" name="Text Box 3"/>
          <p:cNvSpPr txBox="1">
            <a:spLocks noChangeArrowheads="1"/>
          </p:cNvSpPr>
          <p:nvPr/>
        </p:nvSpPr>
        <p:spPr bwMode="auto">
          <a:xfrm>
            <a:off x="764029" y="2871123"/>
            <a:ext cx="2345782" cy="419003"/>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类型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txBox="1">
            <a:spLocks noChangeArrowheads="1"/>
          </p:cNvSpPr>
          <p:nvPr/>
        </p:nvSpPr>
        <p:spPr bwMode="auto">
          <a:xfrm>
            <a:off x="5183559"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6" name="任意多边形 5"/>
          <p:cNvSpPr/>
          <p:nvPr/>
        </p:nvSpPr>
        <p:spPr>
          <a:xfrm>
            <a:off x="190835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190835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50</a:t>
            </a:r>
            <a:r>
              <a:rPr lang="zh-CN" altLang="en-US" sz="2000" dirty="0">
                <a:latin typeface="Times New Roman" panose="02020603050405020304"/>
                <a:ea typeface="微软雅黑" panose="020B0503020204020204" charset="-122"/>
              </a:rPr>
              <a:t>岁多见</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4731860" y="2715584"/>
            <a:ext cx="2474340"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4731860" y="3578984"/>
            <a:ext cx="2474340"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根据部位不同而不同</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755378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55378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黄色或棕色、清亮含或不含胆固醇液体</a:t>
            </a:r>
            <a:endParaRPr lang="zh-CN" altLang="en-US" sz="2000" dirty="0">
              <a:latin typeface="Times New Roman" panose="02020603050405020304"/>
              <a:ea typeface="微软雅黑" panose="020B0503020204020204" charset="-122"/>
            </a:endParaRPr>
          </a:p>
        </p:txBody>
      </p:sp>
      <p:sp>
        <p:nvSpPr>
          <p:cNvPr id="5" name="Text Box 3"/>
          <p:cNvSpPr txBox="1">
            <a:spLocks noChangeArrowheads="1"/>
          </p:cNvSpPr>
          <p:nvPr/>
        </p:nvSpPr>
        <p:spPr bwMode="auto">
          <a:xfrm>
            <a:off x="1049713" y="1856946"/>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ChangeArrowheads="1"/>
          </p:cNvSpPr>
          <p:nvPr/>
        </p:nvSpPr>
        <p:spPr bwMode="auto">
          <a:xfrm>
            <a:off x="5184194" y="54914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688710"/>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7588" name="组合 4"/>
          <p:cNvGrpSpPr/>
          <p:nvPr/>
        </p:nvGrpSpPr>
        <p:grpSpPr bwMode="auto">
          <a:xfrm>
            <a:off x="3219417" y="1795645"/>
            <a:ext cx="5578771" cy="4063059"/>
            <a:chOff x="3303278" y="2330684"/>
            <a:chExt cx="5579971" cy="4064941"/>
          </a:xfrm>
        </p:grpSpPr>
        <p:sp>
          <p:nvSpPr>
            <p:cNvPr id="6" name="等腰三角形 5"/>
            <p:cNvSpPr/>
            <p:nvPr/>
          </p:nvSpPr>
          <p:spPr>
            <a:xfrm>
              <a:off x="4058586" y="233068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80378"/>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6" y="3588602"/>
              <a:ext cx="5578383" cy="722480"/>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有继发感染，先控制炎症在手术</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406355"/>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彻底摘除囊肿、切除瘘管；严密封闭缝合内瘘口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219343"/>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保护颈动脉、副神经、面神经等重要组织</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6"/>
          <p:cNvGrpSpPr/>
          <p:nvPr/>
        </p:nvGrpSpPr>
        <p:grpSpPr bwMode="auto">
          <a:xfrm>
            <a:off x="3720857" y="1917256"/>
            <a:ext cx="4775682" cy="4197966"/>
            <a:chOff x="2143108" y="1357298"/>
            <a:chExt cx="5063259" cy="5357826"/>
          </a:xfrm>
        </p:grpSpPr>
        <p:pic>
          <p:nvPicPr>
            <p:cNvPr id="68613" name="图片 2" descr="IMG_846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14876" y="1357298"/>
              <a:ext cx="2491491" cy="235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4" name="图片 3" descr="IMG_843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08" y="1357298"/>
              <a:ext cx="2571768" cy="235745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5" name="图片 4" descr="IMG_844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35963" y="3821897"/>
              <a:ext cx="300037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6" name="图片 5" descr="IMG_844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567109" y="4076835"/>
              <a:ext cx="2998800" cy="2274636"/>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36969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8612" name="Rectangle 2"/>
          <p:cNvSpPr txBox="1">
            <a:spLocks noChangeArrowheads="1"/>
          </p:cNvSpPr>
          <p:nvPr/>
        </p:nvSpPr>
        <p:spPr bwMode="auto">
          <a:xfrm>
            <a:off x="5248964" y="13957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782862" y="3085386"/>
            <a:ext cx="2296581"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根尖周囊肿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782862" y="3853558"/>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始基囊肿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2782862" y="4629666"/>
            <a:ext cx="2296581"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含牙囊肿</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782862" y="5421645"/>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牙源性角化囊肿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144727" y="2039466"/>
            <a:ext cx="1726800" cy="885620"/>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5252439" y="3085386"/>
            <a:ext cx="2298168"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52439" y="3853558"/>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5252439" y="4629666"/>
            <a:ext cx="2298168"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5252439" y="5421645"/>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
        <p:nvSpPr>
          <p:cNvPr id="15" name="任意多边形 14"/>
          <p:cNvSpPr/>
          <p:nvPr/>
        </p:nvSpPr>
        <p:spPr>
          <a:xfrm>
            <a:off x="5638113" y="2061686"/>
            <a:ext cx="1537931"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6" name="矩形 15"/>
          <p:cNvSpPr/>
          <p:nvPr/>
        </p:nvSpPr>
        <p:spPr>
          <a:xfrm>
            <a:off x="7679166" y="3085386"/>
            <a:ext cx="2298168" cy="66977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8183874" y="2061686"/>
            <a:ext cx="1531582"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血外渗性囊肿</a:t>
            </a:r>
            <a:endParaRPr lang="zh-CN" altLang="en-US" sz="2000" b="1" dirty="0">
              <a:latin typeface="Times New Roman" panose="02020603050405020304"/>
              <a:ea typeface="微软雅黑" panose="020B0503020204020204" charset="-122"/>
            </a:endParaRPr>
          </a:p>
        </p:txBody>
      </p:sp>
      <p:sp>
        <p:nvSpPr>
          <p:cNvPr id="69646" name="Rectangle 2"/>
          <p:cNvSpPr txBox="1">
            <a:spLocks noChangeArrowheads="1"/>
          </p:cNvSpPr>
          <p:nvPr/>
        </p:nvSpPr>
        <p:spPr bwMode="auto">
          <a:xfrm>
            <a:off x="5079123" y="7480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573573" y="1514125"/>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
        <p:nvSpPr>
          <p:cNvPr id="69648" name="TextBox 4"/>
          <p:cNvSpPr txBox="1">
            <a:spLocks noChangeArrowheads="1"/>
          </p:cNvSpPr>
          <p:nvPr/>
        </p:nvSpPr>
        <p:spPr bwMode="auto">
          <a:xfrm>
            <a:off x="8544152" y="3155220"/>
            <a:ext cx="738017"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latin typeface="Times New Roman" panose="02020603050405020304" pitchFamily="18" charset="0"/>
                <a:ea typeface="微软雅黑" panose="020B0503020204020204" charset="-122"/>
              </a:rPr>
              <a:t>略</a:t>
            </a:r>
            <a:endParaRPr lang="zh-CN" altLang="en-US" sz="20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5"/>
          <p:cNvGrpSpPr/>
          <p:nvPr/>
        </p:nvGrpSpPr>
        <p:grpSpPr bwMode="auto">
          <a:xfrm>
            <a:off x="2306721" y="2291820"/>
            <a:ext cx="8253090" cy="4377312"/>
            <a:chOff x="2031735" y="2388796"/>
            <a:chExt cx="8253955" cy="4377616"/>
          </a:xfrm>
        </p:grpSpPr>
        <p:sp>
          <p:nvSpPr>
            <p:cNvPr id="7" name="任意多边形 6"/>
            <p:cNvSpPr/>
            <p:nvPr/>
          </p:nvSpPr>
          <p:spPr>
            <a:xfrm>
              <a:off x="2031735" y="2388796"/>
              <a:ext cx="8253955" cy="1123768"/>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2031735" y="3612561"/>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发生于颌骨内与成牙组织或牙有关</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031735" y="4506178"/>
              <a:ext cx="8253955" cy="1122181"/>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2031735" y="5772798"/>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胚胎发育过程中残存于面突连接处的上皮发展而来</a:t>
              </a:r>
              <a:endParaRPr lang="zh-CN" altLang="en-US" sz="2000" dirty="0">
                <a:latin typeface="Times New Roman" panose="02020603050405020304"/>
                <a:ea typeface="微软雅黑" panose="020B0503020204020204" charset="-122"/>
              </a:endParaRPr>
            </a:p>
          </p:txBody>
        </p:sp>
      </p:grpSp>
      <p:sp>
        <p:nvSpPr>
          <p:cNvPr id="4" name="Text Box 3"/>
          <p:cNvSpPr txBox="1">
            <a:spLocks noChangeArrowheads="1"/>
          </p:cNvSpPr>
          <p:nvPr/>
        </p:nvSpPr>
        <p:spPr bwMode="auto">
          <a:xfrm>
            <a:off x="573573" y="160935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发生机制</a:t>
            </a:r>
            <a:endParaRPr lang="zh-CN" altLang="en-US" sz="2000" b="1" dirty="0">
              <a:latin typeface="Times New Roman" panose="02020603050405020304"/>
              <a:ea typeface="微软雅黑" panose="020B0503020204020204" charset="-122"/>
            </a:endParaRPr>
          </a:p>
        </p:txBody>
      </p:sp>
      <p:sp>
        <p:nvSpPr>
          <p:cNvPr id="70660" name="Rectangle 2"/>
          <p:cNvSpPr txBox="1">
            <a:spLocks noChangeArrowheads="1"/>
          </p:cNvSpPr>
          <p:nvPr/>
        </p:nvSpPr>
        <p:spPr bwMode="auto">
          <a:xfrm>
            <a:off x="5087378" y="20434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sp>
        <p:nvSpPr>
          <p:cNvPr id="2" name="文本框 1"/>
          <p:cNvSpPr txBox="1"/>
          <p:nvPr/>
        </p:nvSpPr>
        <p:spPr>
          <a:xfrm>
            <a:off x="3021808" y="1861203"/>
            <a:ext cx="7225778"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a:solidFill>
                  <a:prstClr val="black"/>
                </a:solidFill>
                <a:latin typeface="Times New Roman" panose="02020603050405020304"/>
                <a:ea typeface="微软雅黑" panose="020B0503020204020204" charset="-122"/>
              </a:rPr>
              <a:t>肿瘤</a:t>
            </a:r>
            <a:r>
              <a:rPr lang="zh-CN" altLang="en-US" sz="2000" b="1" dirty="0" smtClean="0">
                <a:solidFill>
                  <a:prstClr val="black"/>
                </a:solidFill>
                <a:latin typeface="Times New Roman" panose="02020603050405020304"/>
                <a:ea typeface="微软雅黑" panose="020B0503020204020204" charset="-122"/>
              </a:rPr>
              <a:t>的定义、</a:t>
            </a:r>
            <a:r>
              <a:rPr lang="zh-CN" altLang="en-US" sz="2000" b="1" dirty="0">
                <a:solidFill>
                  <a:prstClr val="black"/>
                </a:solidFill>
                <a:latin typeface="Times New Roman" panose="02020603050405020304"/>
                <a:ea typeface="微软雅黑" panose="020B0503020204020204" charset="-122"/>
              </a:rPr>
              <a:t>良恶性肿瘤的鉴别</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charset="-122"/>
            </a:endParaRPr>
          </a:p>
        </p:txBody>
      </p:sp>
      <p:sp>
        <p:nvSpPr>
          <p:cNvPr id="35" name="文本框 34"/>
          <p:cNvSpPr txBox="1"/>
          <p:nvPr/>
        </p:nvSpPr>
        <p:spPr>
          <a:xfrm>
            <a:off x="3021809" y="3465952"/>
            <a:ext cx="7178482"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常见口腔颌面部肿瘤的临床表现</a:t>
            </a:r>
            <a:endParaRPr lang="zh-CN" altLang="en-US" sz="2000" b="1" dirty="0">
              <a:solidFill>
                <a:prstClr val="black"/>
              </a:solidFill>
              <a:latin typeface="Times New Roman" panose="02020603050405020304"/>
              <a:ea typeface="微软雅黑" panose="020B050302020402020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a:t>
            </a:r>
            <a:r>
              <a:rPr lang="zh-CN" altLang="en-US" sz="2000" b="1" dirty="0">
                <a:solidFill>
                  <a:prstClr val="black"/>
                </a:solidFill>
                <a:latin typeface="Times New Roman" panose="02020603050405020304"/>
                <a:ea typeface="微软雅黑" panose="020B0503020204020204" charset="-122"/>
              </a:rPr>
              <a:t>的治疗方法及预防</a:t>
            </a:r>
            <a:endParaRPr lang="zh-CN" altLang="en-US" sz="2000" b="1" dirty="0">
              <a:solidFill>
                <a:prstClr val="black"/>
              </a:solidFill>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789423" y="2120410"/>
          <a:ext cx="10562367" cy="3972595"/>
        </p:xfrm>
        <a:graphic>
          <a:graphicData uri="http://schemas.openxmlformats.org/drawingml/2006/table">
            <a:tbl>
              <a:tblPr/>
              <a:tblGrid>
                <a:gridCol w="1715257"/>
                <a:gridCol w="2708299"/>
                <a:gridCol w="3159681"/>
                <a:gridCol w="2979130"/>
              </a:tblGrid>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根尖囊肿</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含牙囊肿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角化（始基）囊肿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9145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病因</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根尖炎症刺激牙周上皮增生而来</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牙冠或牙根形成之后缩余釉上皮与牙冠之间出现液体渗出而形成</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原始牙胚或牙板残余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好发部位</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多见于前牙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下颌第三磨牙为主，也常见于上颌尖牙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多见于下颌第三磨牙及升支区，也见于上颌尖牙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牙齿</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死髓牙或残根</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6401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内容物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乳白</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皮脂样物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X</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线片</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单房，根尖在囊腔内</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单房或多房，含牙，规则，颊舌侧膨胀</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可含牙，单房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&gt;</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多房，轴向生长，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舌向膨胀</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bl>
          </a:graphicData>
        </a:graphic>
      </p:graphicFrame>
      <p:sp>
        <p:nvSpPr>
          <p:cNvPr id="71716" name="Rectangle 2"/>
          <p:cNvSpPr txBox="1">
            <a:spLocks noChangeArrowheads="1"/>
          </p:cNvSpPr>
          <p:nvPr/>
        </p:nvSpPr>
        <p:spPr bwMode="auto">
          <a:xfrm>
            <a:off x="45423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573573" y="139191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鉴别诊断</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组合 5"/>
          <p:cNvGrpSpPr/>
          <p:nvPr/>
        </p:nvGrpSpPr>
        <p:grpSpPr bwMode="auto">
          <a:xfrm>
            <a:off x="2241649" y="1412548"/>
            <a:ext cx="7237325" cy="4847103"/>
            <a:chOff x="1428728" y="1643050"/>
            <a:chExt cx="4798800" cy="4624632"/>
          </a:xfrm>
        </p:grpSpPr>
        <p:pic>
          <p:nvPicPr>
            <p:cNvPr id="72711" name="图片 2" descr="IMG_0409.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71934" y="1643050"/>
              <a:ext cx="2147541" cy="1951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2" name="图片 3" descr="IMG_403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3643314"/>
              <a:ext cx="4798800" cy="262436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3" name="Picture 2" descr="I:\临床照片\朱人杰-颌骨肿瘤\DSC02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28" y="1643050"/>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20484" name="TextBox 6"/>
          <p:cNvSpPr txBox="1">
            <a:spLocks noChangeArrowheads="1"/>
          </p:cNvSpPr>
          <p:nvPr/>
        </p:nvSpPr>
        <p:spPr bwMode="auto">
          <a:xfrm>
            <a:off x="287889" y="2045814"/>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根尖囊肿</a:t>
            </a:r>
            <a:endParaRPr lang="zh-CN" altLang="en-US" dirty="0"/>
          </a:p>
        </p:txBody>
      </p:sp>
      <p:sp>
        <p:nvSpPr>
          <p:cNvPr id="20485" name="TextBox 7"/>
          <p:cNvSpPr txBox="1">
            <a:spLocks noChangeArrowheads="1"/>
          </p:cNvSpPr>
          <p:nvPr/>
        </p:nvSpPr>
        <p:spPr bwMode="auto">
          <a:xfrm>
            <a:off x="9767832" y="211723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含牙囊肿</a:t>
            </a:r>
            <a:endParaRPr lang="zh-CN" altLang="en-US" dirty="0"/>
          </a:p>
        </p:txBody>
      </p:sp>
      <p:sp>
        <p:nvSpPr>
          <p:cNvPr id="20486" name="TextBox 8"/>
          <p:cNvSpPr txBox="1">
            <a:spLocks noChangeArrowheads="1"/>
          </p:cNvSpPr>
          <p:nvPr/>
        </p:nvSpPr>
        <p:spPr bwMode="auto">
          <a:xfrm>
            <a:off x="9694824" y="4832819"/>
            <a:ext cx="2190243"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多发角化囊肿</a:t>
            </a:r>
            <a:endParaRPr lang="zh-CN" altLang="en-US"/>
          </a:p>
        </p:txBody>
      </p:sp>
      <p:sp>
        <p:nvSpPr>
          <p:cNvPr id="72710" name="Rectangle 2"/>
          <p:cNvSpPr txBox="1">
            <a:spLocks noChangeArrowheads="1"/>
          </p:cNvSpPr>
          <p:nvPr/>
        </p:nvSpPr>
        <p:spPr bwMode="auto">
          <a:xfrm>
            <a:off x="45677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组合 5"/>
          <p:cNvGrpSpPr/>
          <p:nvPr/>
        </p:nvGrpSpPr>
        <p:grpSpPr bwMode="auto">
          <a:xfrm>
            <a:off x="3408312" y="1627998"/>
            <a:ext cx="5578771" cy="4064646"/>
            <a:chOff x="3303278" y="2149064"/>
            <a:chExt cx="5579971" cy="4064941"/>
          </a:xfrm>
        </p:grpSpPr>
        <p:sp>
          <p:nvSpPr>
            <p:cNvPr id="7" name="等腰三角形 6"/>
            <p:cNvSpPr/>
            <p:nvPr/>
          </p:nvSpPr>
          <p:spPr>
            <a:xfrm>
              <a:off x="3958234" y="214906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手术摘除，囊腔内牙拔除或行根管治疗</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348423"/>
              <a:ext cx="5578384"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角化囊肿易复发，可石碳酸烧灼或冷冻</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002369"/>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囊肿巨大者可先行开窗减压</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4651552"/>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多次复发者应行颌骨部分切除，即刻骨重建缺损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308040" y="5302324"/>
              <a:ext cx="5567272" cy="577758"/>
            </a:xfrm>
            <a:custGeom>
              <a:avLst/>
              <a:gdLst>
                <a:gd name="connsiteX0" fmla="*/ 0 w 5566268"/>
                <a:gd name="connsiteY0" fmla="*/ 96332 h 577983"/>
                <a:gd name="connsiteX1" fmla="*/ 96332 w 5566268"/>
                <a:gd name="connsiteY1" fmla="*/ 0 h 577983"/>
                <a:gd name="connsiteX2" fmla="*/ 5469936 w 5566268"/>
                <a:gd name="connsiteY2" fmla="*/ 0 h 577983"/>
                <a:gd name="connsiteX3" fmla="*/ 5566268 w 5566268"/>
                <a:gd name="connsiteY3" fmla="*/ 96332 h 577983"/>
                <a:gd name="connsiteX4" fmla="*/ 5566268 w 5566268"/>
                <a:gd name="connsiteY4" fmla="*/ 481651 h 577983"/>
                <a:gd name="connsiteX5" fmla="*/ 5469936 w 5566268"/>
                <a:gd name="connsiteY5" fmla="*/ 577983 h 577983"/>
                <a:gd name="connsiteX6" fmla="*/ 96332 w 5566268"/>
                <a:gd name="connsiteY6" fmla="*/ 577983 h 577983"/>
                <a:gd name="connsiteX7" fmla="*/ 0 w 5566268"/>
                <a:gd name="connsiteY7" fmla="*/ 481651 h 577983"/>
                <a:gd name="connsiteX8" fmla="*/ 0 w 5566268"/>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6268" h="577983">
                  <a:moveTo>
                    <a:pt x="0" y="96332"/>
                  </a:moveTo>
                  <a:cubicBezTo>
                    <a:pt x="0" y="43129"/>
                    <a:pt x="43129" y="0"/>
                    <a:pt x="96332" y="0"/>
                  </a:cubicBezTo>
                  <a:lnTo>
                    <a:pt x="5469936" y="0"/>
                  </a:lnTo>
                  <a:cubicBezTo>
                    <a:pt x="5523139" y="0"/>
                    <a:pt x="5566268" y="43129"/>
                    <a:pt x="5566268" y="96332"/>
                  </a:cubicBezTo>
                  <a:lnTo>
                    <a:pt x="5566268" y="481651"/>
                  </a:lnTo>
                  <a:cubicBezTo>
                    <a:pt x="5566268" y="534854"/>
                    <a:pt x="5523139" y="577983"/>
                    <a:pt x="5469936"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积极治疗，坚持随访</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3732" name="Rectangle 2"/>
          <p:cNvSpPr txBox="1">
            <a:spLocks noChangeArrowheads="1"/>
          </p:cNvSpPr>
          <p:nvPr/>
        </p:nvSpPr>
        <p:spPr bwMode="auto">
          <a:xfrm>
            <a:off x="4567751" y="139573"/>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txBox="1">
            <a:spLocks noChangeArrowheads="1"/>
          </p:cNvSpPr>
          <p:nvPr/>
        </p:nvSpPr>
        <p:spPr bwMode="auto">
          <a:xfrm>
            <a:off x="4363645" y="54914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发病部位</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5277834" y="2158500"/>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上颌侧切牙与尖牙间</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352748" y="206168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5277834" y="318696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a:solidFill>
            <a:schemeClr val="accent5">
              <a:lumMod val="20000"/>
              <a:lumOff val="80000"/>
              <a:alpha val="90000"/>
            </a:scheme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切牙管内或附近</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352748" y="3088560"/>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a:solidFill>
            <a:schemeClr val="accent1">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5277834" y="4213838"/>
            <a:ext cx="5199446" cy="782456"/>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切牙孔后腭中缝的任何部位</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2352748" y="411543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77834" y="524071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上唇底与鼻前庭内</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2352748" y="5142310"/>
            <a:ext cx="2925085" cy="979261"/>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I:\临床照片\相梅-鼻腭囊肿\DSC0184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345" y="1714104"/>
            <a:ext cx="5156594" cy="386942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descr="I:\临床照片\相梅-鼻腭囊肿\DSC018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338" y="1714103"/>
            <a:ext cx="5729549" cy="387101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23557" name="TextBox 4"/>
          <p:cNvSpPr txBox="1">
            <a:spLocks noChangeArrowheads="1"/>
          </p:cNvSpPr>
          <p:nvPr/>
        </p:nvSpPr>
        <p:spPr bwMode="auto">
          <a:xfrm>
            <a:off x="200199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鼻腭囊肿</a:t>
            </a:r>
            <a:endParaRPr lang="zh-CN" altLang="en-US" dirty="0"/>
          </a:p>
        </p:txBody>
      </p:sp>
      <p:sp>
        <p:nvSpPr>
          <p:cNvPr id="23558" name="TextBox 5"/>
          <p:cNvSpPr txBox="1">
            <a:spLocks noChangeArrowheads="1"/>
          </p:cNvSpPr>
          <p:nvPr/>
        </p:nvSpPr>
        <p:spPr bwMode="auto">
          <a:xfrm>
            <a:off x="819022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正中囊肿</a:t>
            </a:r>
            <a:endParaRPr lang="zh-CN" altLang="en-US"/>
          </a:p>
        </p:txBody>
      </p:sp>
      <p:sp>
        <p:nvSpPr>
          <p:cNvPr id="75782" name="Rectangle 2"/>
          <p:cNvSpPr txBox="1">
            <a:spLocks noChangeArrowheads="1"/>
          </p:cNvSpPr>
          <p:nvPr/>
        </p:nvSpPr>
        <p:spPr bwMode="auto">
          <a:xfrm>
            <a:off x="4362375"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5"/>
          <p:cNvGrpSpPr/>
          <p:nvPr/>
        </p:nvGrpSpPr>
        <p:grpSpPr bwMode="auto">
          <a:xfrm>
            <a:off x="3349708" y="1627998"/>
            <a:ext cx="5578771" cy="4064646"/>
            <a:chOff x="3303278" y="2313545"/>
            <a:chExt cx="5579971" cy="4064941"/>
          </a:xfrm>
        </p:grpSpPr>
        <p:sp>
          <p:nvSpPr>
            <p:cNvPr id="7" name="等腰三角形 6"/>
            <p:cNvSpPr/>
            <p:nvPr/>
          </p:nvSpPr>
          <p:spPr>
            <a:xfrm>
              <a:off x="4017302" y="2313545"/>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19880"/>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27789"/>
              <a:ext cx="5578383"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手术原则同牙源性颌骨囊肿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45222"/>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注意保护邻近牙齿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59480"/>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鼻唇囊肿一般采用口腔前庭进路</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6804" name="Rectangle 2"/>
          <p:cNvSpPr txBox="1">
            <a:spLocks noChangeArrowheads="1"/>
          </p:cNvSpPr>
          <p:nvPr/>
        </p:nvSpPr>
        <p:spPr bwMode="auto">
          <a:xfrm>
            <a:off x="4363010"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68801" y="1450640"/>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色素痣</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668801" y="2128345"/>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牙龈瘤</a:t>
            </a:r>
            <a:endParaRPr lang="zh-CN" altLang="en-US" sz="2000" b="1" dirty="0">
              <a:latin typeface="Times New Roman" panose="02020603050405020304"/>
              <a:ea typeface="微软雅黑" panose="020B0503020204020204" charset="-122"/>
            </a:endParaRPr>
          </a:p>
        </p:txBody>
      </p:sp>
      <p:sp>
        <p:nvSpPr>
          <p:cNvPr id="7" name="任意多边形 6"/>
          <p:cNvSpPr/>
          <p:nvPr/>
        </p:nvSpPr>
        <p:spPr>
          <a:xfrm>
            <a:off x="668801" y="3486931"/>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脉管瘤</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4573146" y="2915563"/>
            <a:ext cx="6946880" cy="515818"/>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牙瘤、牙骨质瘤、</a:t>
            </a:r>
            <a:r>
              <a:rPr lang="zh-CN" altLang="en-US" sz="2000" dirty="0">
                <a:solidFill>
                  <a:srgbClr val="FF0000"/>
                </a:solidFill>
                <a:latin typeface="Times New Roman" panose="02020603050405020304"/>
                <a:ea typeface="微软雅黑" panose="020B0503020204020204" charset="-122"/>
              </a:rPr>
              <a:t>成釉细胞瘤</a:t>
            </a:r>
            <a:r>
              <a:rPr lang="zh-CN" altLang="en-US" sz="2000" dirty="0">
                <a:latin typeface="Times New Roman" panose="02020603050405020304"/>
                <a:ea typeface="微软雅黑" panose="020B0503020204020204" charset="-122"/>
              </a:rPr>
              <a:t>、牙源性黏液瘤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68801" y="2833032"/>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牙源性肿瘤</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668801" y="4163050"/>
            <a:ext cx="3907520" cy="644376"/>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668801" y="4840755"/>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神经纤维瘤</a:t>
            </a:r>
            <a:endParaRPr lang="zh-CN" altLang="en-US" sz="2000" b="1" dirty="0">
              <a:latin typeface="Times New Roman" panose="02020603050405020304"/>
              <a:ea typeface="微软雅黑" panose="020B0503020204020204" charset="-122"/>
            </a:endParaRPr>
          </a:p>
        </p:txBody>
      </p:sp>
      <p:sp>
        <p:nvSpPr>
          <p:cNvPr id="12" name="任意多边形 11"/>
          <p:cNvSpPr/>
          <p:nvPr/>
        </p:nvSpPr>
        <p:spPr>
          <a:xfrm>
            <a:off x="4573146" y="4231295"/>
            <a:ext cx="6946880" cy="515819"/>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静脉畸形、微静脉畸形、动静脉畸形、淋巴管畸形</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68655" y="5518150"/>
            <a:ext cx="3905250" cy="645795"/>
          </a:xfrm>
          <a:custGeom>
            <a:avLst/>
            <a:gdLst>
              <a:gd name="connsiteX0" fmla="*/ 0 w 3795386"/>
              <a:gd name="connsiteY0" fmla="*/ 107655 h 645916"/>
              <a:gd name="connsiteX1" fmla="*/ 107655 w 3795386"/>
              <a:gd name="connsiteY1" fmla="*/ 0 h 645916"/>
              <a:gd name="connsiteX2" fmla="*/ 3687731 w 3795386"/>
              <a:gd name="connsiteY2" fmla="*/ 0 h 645916"/>
              <a:gd name="connsiteX3" fmla="*/ 3795386 w 3795386"/>
              <a:gd name="connsiteY3" fmla="*/ 107655 h 645916"/>
              <a:gd name="connsiteX4" fmla="*/ 3795386 w 3795386"/>
              <a:gd name="connsiteY4" fmla="*/ 538261 h 645916"/>
              <a:gd name="connsiteX5" fmla="*/ 3687731 w 3795386"/>
              <a:gd name="connsiteY5" fmla="*/ 645916 h 645916"/>
              <a:gd name="connsiteX6" fmla="*/ 107655 w 3795386"/>
              <a:gd name="connsiteY6" fmla="*/ 645916 h 645916"/>
              <a:gd name="connsiteX7" fmla="*/ 0 w 3795386"/>
              <a:gd name="connsiteY7" fmla="*/ 538261 h 645916"/>
              <a:gd name="connsiteX8" fmla="*/ 0 w 3795386"/>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5386" h="645916">
                <a:moveTo>
                  <a:pt x="0" y="107655"/>
                </a:moveTo>
                <a:cubicBezTo>
                  <a:pt x="0" y="48199"/>
                  <a:pt x="48199" y="0"/>
                  <a:pt x="107655" y="0"/>
                </a:cubicBezTo>
                <a:lnTo>
                  <a:pt x="3687731" y="0"/>
                </a:lnTo>
                <a:cubicBezTo>
                  <a:pt x="3747187" y="0"/>
                  <a:pt x="3795386" y="48199"/>
                  <a:pt x="3795386" y="107655"/>
                </a:cubicBezTo>
                <a:lnTo>
                  <a:pt x="3795386" y="538261"/>
                </a:lnTo>
                <a:cubicBezTo>
                  <a:pt x="3795386" y="597717"/>
                  <a:pt x="3747187" y="645916"/>
                  <a:pt x="3687731" y="645916"/>
                </a:cubicBezTo>
                <a:lnTo>
                  <a:pt x="107655" y="645916"/>
                </a:lnTo>
                <a:cubicBezTo>
                  <a:pt x="48199" y="645916"/>
                  <a:pt x="0" y="597717"/>
                  <a:pt x="0" y="538261"/>
                </a:cubicBezTo>
                <a:lnTo>
                  <a:pt x="0" y="107655"/>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骨化性纤维瘤</a:t>
            </a:r>
            <a:endParaRPr lang="zh-CN" altLang="en-US" sz="2000" b="1" dirty="0">
              <a:latin typeface="Times New Roman" panose="02020603050405020304"/>
              <a:ea typeface="微软雅黑" panose="020B0503020204020204" charset="-122"/>
            </a:endParaRPr>
          </a:p>
        </p:txBody>
      </p:sp>
      <p:sp>
        <p:nvSpPr>
          <p:cNvPr id="37899" name="Rectangle 2"/>
          <p:cNvSpPr txBox="1">
            <a:spLocks noChangeArrowheads="1"/>
          </p:cNvSpPr>
          <p:nvPr/>
        </p:nvSpPr>
        <p:spPr bwMode="auto">
          <a:xfrm>
            <a:off x="3515062" y="85598"/>
            <a:ext cx="5161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3200" b="1">
                <a:solidFill>
                  <a:srgbClr val="404040"/>
                </a:solidFill>
                <a:latin typeface="Times New Roman" panose="02020603050405020304" pitchFamily="18" charset="0"/>
                <a:ea typeface="微软雅黑" panose="020B0503020204020204" charset="-122"/>
              </a:rPr>
              <a:t>第三节 瘤样病变和良性肿瘤</a:t>
            </a:r>
            <a:endParaRPr lang="zh-CN" altLang="en-US" sz="3200" b="1">
              <a:solidFill>
                <a:srgbClr val="404040"/>
              </a:solidFill>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4842620" y="16116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883263" y="1637291"/>
          <a:ext cx="8532218" cy="48153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图示 1"/>
          <p:cNvGraphicFramePr/>
          <p:nvPr/>
        </p:nvGraphicFramePr>
        <p:xfrm>
          <a:off x="1829923" y="1637291"/>
          <a:ext cx="8532218" cy="48153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977556" y="15036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403026"/>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生长与扩展</a:t>
            </a:r>
            <a:endParaRPr lang="zh-CN" altLang="en-US" sz="2000" b="1" dirty="0">
              <a:latin typeface="Times New Roman" panose="02020603050405020304"/>
              <a:ea typeface="微软雅黑" panose="020B0503020204020204" charset="-122"/>
            </a:endParaRPr>
          </a:p>
        </p:txBody>
      </p:sp>
      <p:grpSp>
        <p:nvGrpSpPr>
          <p:cNvPr id="39940" name="组合 1"/>
          <p:cNvGrpSpPr/>
          <p:nvPr/>
        </p:nvGrpSpPr>
        <p:grpSpPr bwMode="auto">
          <a:xfrm>
            <a:off x="1532201" y="1772828"/>
            <a:ext cx="8738752" cy="2052162"/>
            <a:chOff x="1530537" y="1664881"/>
            <a:chExt cx="8621373" cy="2438941"/>
          </a:xfrm>
        </p:grpSpPr>
        <p:sp>
          <p:nvSpPr>
            <p:cNvPr id="6" name="任意多边形 5"/>
            <p:cNvSpPr/>
            <p:nvPr/>
          </p:nvSpPr>
          <p:spPr>
            <a:xfrm>
              <a:off x="1530537" y="2317529"/>
              <a:ext cx="2268865"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en-US" altLang="zh-CN" sz="2000">
                  <a:latin typeface="Times New Roman" panose="02020603050405020304"/>
                  <a:ea typeface="微软雅黑" panose="020B0503020204020204" charset="-122"/>
                </a:rPr>
                <a:t>“</a:t>
              </a:r>
              <a:r>
                <a:rPr lang="zh-CN" altLang="en-US" sz="2000">
                  <a:latin typeface="Times New Roman" panose="02020603050405020304"/>
                  <a:ea typeface="微软雅黑" panose="020B0503020204020204" charset="-122"/>
                </a:rPr>
                <a:t>临界瘤”</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rot="19457599">
              <a:off x="3694492" y="2532563"/>
              <a:ext cx="1117991" cy="50929"/>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6" rIns="543436" bIns="-3067"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8" name="任意多边形 7"/>
            <p:cNvSpPr/>
            <p:nvPr/>
          </p:nvSpPr>
          <p:spPr>
            <a:xfrm>
              <a:off x="4707575" y="1664881"/>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囊性</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974873" y="2208126"/>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4" rIns="443666" bIns="2185"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0" name="任意多边形 9"/>
            <p:cNvSpPr/>
            <p:nvPr/>
          </p:nvSpPr>
          <p:spPr>
            <a:xfrm>
              <a:off x="7883046" y="1664881"/>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侵袭性少</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rot="2142401">
              <a:off x="3694492" y="3322908"/>
              <a:ext cx="1117991" cy="50930"/>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7" rIns="543436" bIns="-3066"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2" name="任意多边形 11"/>
            <p:cNvSpPr/>
            <p:nvPr/>
          </p:nvSpPr>
          <p:spPr>
            <a:xfrm>
              <a:off x="4707575" y="2970177"/>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实体性</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974873" y="3511535"/>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5" rIns="443666" bIns="2184"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4" name="任意多边形 13"/>
            <p:cNvSpPr/>
            <p:nvPr/>
          </p:nvSpPr>
          <p:spPr>
            <a:xfrm>
              <a:off x="7883046" y="2970177"/>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侵袭性多</a:t>
              </a:r>
              <a:endParaRPr lang="zh-CN" altLang="en-US" sz="2000" dirty="0">
                <a:latin typeface="Times New Roman" panose="02020603050405020304"/>
                <a:ea typeface="微软雅黑" panose="020B0503020204020204" charset="-122"/>
              </a:endParaRPr>
            </a:p>
          </p:txBody>
        </p:sp>
      </p:grpSp>
      <p:sp>
        <p:nvSpPr>
          <p:cNvPr id="5" name="Text Box 8"/>
          <p:cNvSpPr txBox="1">
            <a:spLocks noChangeArrowheads="1"/>
          </p:cNvSpPr>
          <p:nvPr/>
        </p:nvSpPr>
        <p:spPr bwMode="auto">
          <a:xfrm>
            <a:off x="7928345" y="3832926"/>
            <a:ext cx="5078824" cy="417415"/>
          </a:xfrm>
          <a:prstGeom prst="rect">
            <a:avLst/>
          </a:prstGeom>
          <a:noFill/>
          <a:ln w="9525">
            <a:noFill/>
            <a:miter lim="800000"/>
          </a:ln>
          <a:effectLst/>
        </p:spPr>
        <p:txBody>
          <a:bodyPr lIns="108825" tIns="54412" rIns="108825" bIns="54412">
            <a:spAutoFit/>
          </a:bodyPr>
          <a:lstStyle/>
          <a:p>
            <a:pPr>
              <a:spcBef>
                <a:spcPct val="50000"/>
              </a:spcBef>
              <a:defRPr/>
            </a:pPr>
            <a:r>
              <a:rPr lang="zh-CN" altLang="en-US" sz="2000" b="1" dirty="0">
                <a:solidFill>
                  <a:srgbClr val="FF0000"/>
                </a:solidFill>
                <a:latin typeface="Times New Roman" panose="02020603050405020304"/>
                <a:ea typeface="微软雅黑" panose="020B0503020204020204" charset="-122"/>
              </a:rPr>
              <a:t>恶性成釉细胞瘤</a:t>
            </a:r>
            <a:endParaRPr lang="zh-CN" altLang="en-US" sz="2000" b="1" dirty="0">
              <a:solidFill>
                <a:srgbClr val="FF0000"/>
              </a:solidFill>
              <a:effectLst>
                <a:outerShdw blurRad="38100" dist="38100" dir="2700000" algn="tl">
                  <a:srgbClr val="000000"/>
                </a:outerShdw>
              </a:effectLst>
              <a:latin typeface="Times New Roman" panose="02020603050405020304"/>
              <a:ea typeface="微软雅黑" panose="020B0503020204020204" charset="-122"/>
            </a:endParaRPr>
          </a:p>
        </p:txBody>
      </p:sp>
      <p:pic>
        <p:nvPicPr>
          <p:cNvPr id="39942" name="Picture 3" descr="C:\新建文件夹\91\DSC0001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3627" y="4364614"/>
            <a:ext cx="3299648" cy="185535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39943" name="Picture 2" descr="C:\新建文件夹\88\Dsc00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9" y="4017033"/>
            <a:ext cx="5686697" cy="222039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临床表现</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2329276" y="2026143"/>
            <a:ext cx="4063059" cy="407893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任意多边形 5"/>
          <p:cNvSpPr/>
          <p:nvPr/>
        </p:nvSpPr>
        <p:spPr>
          <a:xfrm>
            <a:off x="1165573" y="2396570"/>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青壮年，男女无差别</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165573" y="286318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下颌</a:t>
            </a:r>
            <a:r>
              <a:rPr lang="en-US" altLang="zh-CN" sz="2000">
                <a:latin typeface="Times New Roman" panose="02020603050405020304"/>
                <a:ea typeface="微软雅黑" panose="020B0503020204020204" charset="-122"/>
              </a:rPr>
              <a:t>&gt;</a:t>
            </a:r>
            <a:r>
              <a:rPr lang="zh-CN" altLang="en-US" sz="2000">
                <a:latin typeface="Times New Roman" panose="02020603050405020304"/>
                <a:ea typeface="微软雅黑" panose="020B0503020204020204" charset="-122"/>
              </a:rPr>
              <a:t>上颌</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165573" y="3356786"/>
            <a:ext cx="6143790" cy="698338"/>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好发部位，下颌骨体部和角部（</a:t>
            </a:r>
            <a:r>
              <a:rPr lang="en-US" altLang="zh-CN" sz="2000" dirty="0">
                <a:latin typeface="Times New Roman" panose="02020603050405020304"/>
                <a:ea typeface="微软雅黑" panose="020B0503020204020204" charset="-122"/>
              </a:rPr>
              <a:t>70%</a:t>
            </a:r>
            <a:r>
              <a:rPr lang="zh-CN" altLang="en-US" sz="2000" dirty="0">
                <a:latin typeface="Times New Roman" panose="02020603050405020304"/>
                <a:ea typeface="微软雅黑" panose="020B0503020204020204" charset="-122"/>
              </a:rPr>
              <a:t>）上颌双尖牙</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，切牙区</a:t>
            </a:r>
            <a:r>
              <a:rPr lang="en-US" altLang="zh-CN" sz="2000" dirty="0">
                <a:latin typeface="Times New Roman" panose="02020603050405020304"/>
                <a:ea typeface="微软雅黑" panose="020B0503020204020204" charset="-122"/>
              </a:rPr>
              <a:t>10%</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165573" y="413606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病程缓慢，可达</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30</a:t>
            </a:r>
            <a:r>
              <a:rPr lang="zh-CN" altLang="en-US" sz="2000" dirty="0">
                <a:latin typeface="Times New Roman" panose="02020603050405020304"/>
                <a:ea typeface="微软雅黑" panose="020B0503020204020204" charset="-122"/>
              </a:rPr>
              <a:t>年</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165573" y="4602684"/>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初无症状，后有面部不对称</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1165573" y="5069301"/>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可产生神经症状</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1165573" y="5534332"/>
            <a:ext cx="6143790" cy="414241"/>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病理性骨折</a:t>
            </a:r>
            <a:endParaRPr lang="zh-CN" altLang="en-US" sz="2000" dirty="0">
              <a:latin typeface="Times New Roman" panose="02020603050405020304"/>
              <a:ea typeface="微软雅黑" panose="020B0503020204020204" charset="-122"/>
            </a:endParaRPr>
          </a:p>
        </p:txBody>
      </p:sp>
      <p:pic>
        <p:nvPicPr>
          <p:cNvPr id="40971" name="Picture 2" descr="D:\新建文件夹\3\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3595" y="4348743"/>
            <a:ext cx="3678973" cy="17855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0972" name="Picture 2" descr="C:\新建文件夹\91\DSC00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447" y="2277536"/>
            <a:ext cx="3731348" cy="189979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0973" name="Rectangle 2"/>
          <p:cNvSpPr txBox="1">
            <a:spLocks noChangeArrowheads="1"/>
          </p:cNvSpPr>
          <p:nvPr/>
        </p:nvSpPr>
        <p:spPr bwMode="auto">
          <a:xfrm>
            <a:off x="4977556" y="7480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9600" y="113030"/>
            <a:ext cx="10972800" cy="874395"/>
          </a:xfrm>
        </p:spPr>
        <p:txBody>
          <a:bodyPr/>
          <a:lstStyle/>
          <a:p>
            <a:r>
              <a:rPr lang="zh-CN" altLang="en-US"/>
              <a:t>第一节 概述</a:t>
            </a:r>
            <a:endParaRPr lang="zh-CN" altLang="en-US"/>
          </a:p>
        </p:txBody>
      </p:sp>
      <p:sp>
        <p:nvSpPr>
          <p:cNvPr id="2" name="Shape 103"/>
          <p:cNvSpPr/>
          <p:nvPr/>
        </p:nvSpPr>
        <p:spPr>
          <a:xfrm>
            <a:off x="1778635" y="2538095"/>
            <a:ext cx="8720455" cy="333311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肿瘤</a:t>
            </a:r>
            <a:r>
              <a:rPr lang="en-US" altLang="zh-CN" sz="2800" b="1"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是</a:t>
            </a:r>
            <a:r>
              <a:rPr lang="zh-CN" altLang="en-US" sz="2800" dirty="0" smtClean="0">
                <a:solidFill>
                  <a:srgbClr val="FF0000"/>
                </a:solidFill>
                <a:latin typeface="微软雅黑" panose="020B0503020204020204" charset="-122"/>
                <a:ea typeface="微软雅黑" panose="020B0503020204020204" charset="-122"/>
              </a:rPr>
              <a:t>人体组织细胞</a:t>
            </a:r>
            <a:r>
              <a:rPr lang="zh-CN" altLang="en-US" sz="2800" dirty="0" smtClean="0">
                <a:latin typeface="微软雅黑" panose="020B0503020204020204" charset="-122"/>
                <a:ea typeface="微软雅黑" panose="020B0503020204020204" charset="-122"/>
              </a:rPr>
              <a:t>由于内在和外界致病因素的长期作用，使</a:t>
            </a:r>
            <a:r>
              <a:rPr lang="zh-CN" altLang="en-US" sz="2800" dirty="0" smtClean="0">
                <a:solidFill>
                  <a:srgbClr val="FF0000"/>
                </a:solidFill>
                <a:latin typeface="微软雅黑" panose="020B0503020204020204" charset="-122"/>
                <a:ea typeface="微软雅黑" panose="020B0503020204020204" charset="-122"/>
              </a:rPr>
              <a:t>细胞</a:t>
            </a:r>
            <a:r>
              <a:rPr lang="zh-CN" altLang="en-US" sz="2800" dirty="0" smtClean="0">
                <a:latin typeface="微软雅黑" panose="020B0503020204020204" charset="-122"/>
                <a:ea typeface="微软雅黑" panose="020B0503020204020204" charset="-122"/>
              </a:rPr>
              <a:t>的</a:t>
            </a:r>
            <a:r>
              <a:rPr lang="zh-CN" altLang="en-US" sz="2800" dirty="0" smtClean="0">
                <a:solidFill>
                  <a:srgbClr val="FF0000"/>
                </a:solidFill>
                <a:latin typeface="微软雅黑" panose="020B0503020204020204" charset="-122"/>
                <a:ea typeface="微软雅黑" panose="020B0503020204020204" charset="-122"/>
              </a:rPr>
              <a:t>遗传物质（</a:t>
            </a:r>
            <a:r>
              <a:rPr lang="en-US" altLang="zh-CN" sz="2800" dirty="0" smtClean="0">
                <a:solidFill>
                  <a:srgbClr val="FF0000"/>
                </a:solidFill>
                <a:latin typeface="微软雅黑" panose="020B0503020204020204" charset="-122"/>
                <a:ea typeface="微软雅黑" panose="020B0503020204020204" charset="-122"/>
              </a:rPr>
              <a:t>DNA）</a:t>
            </a:r>
            <a:r>
              <a:rPr lang="zh-CN" altLang="en-US" sz="2800" dirty="0" smtClean="0">
                <a:solidFill>
                  <a:srgbClr val="FF0000"/>
                </a:solidFill>
                <a:latin typeface="微软雅黑" panose="020B0503020204020204" charset="-122"/>
                <a:ea typeface="微软雅黑" panose="020B0503020204020204" charset="-122"/>
              </a:rPr>
              <a:t>产生突变</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对细胞的</a:t>
            </a:r>
            <a:r>
              <a:rPr lang="zh-CN" altLang="en-US" sz="2800" dirty="0" smtClean="0">
                <a:solidFill>
                  <a:srgbClr val="FF0000"/>
                </a:solidFill>
                <a:latin typeface="微软雅黑" panose="020B0503020204020204" charset="-122"/>
                <a:ea typeface="微软雅黑" panose="020B0503020204020204" charset="-122"/>
              </a:rPr>
              <a:t>生长和分裂失去控制</a:t>
            </a:r>
            <a:r>
              <a:rPr lang="zh-CN" altLang="en-US" sz="2800" dirty="0" smtClean="0">
                <a:latin typeface="微软雅黑" panose="020B0503020204020204" charset="-122"/>
                <a:ea typeface="微软雅黑" panose="020B0503020204020204" charset="-122"/>
              </a:rPr>
              <a:t>而发生</a:t>
            </a:r>
            <a:r>
              <a:rPr lang="zh-CN" altLang="en-US" sz="2800" dirty="0" smtClean="0">
                <a:solidFill>
                  <a:srgbClr val="FF0000"/>
                </a:solidFill>
                <a:latin typeface="微软雅黑" panose="020B0503020204020204" charset="-122"/>
                <a:ea typeface="微软雅黑" panose="020B0503020204020204" charset="-122"/>
              </a:rPr>
              <a:t>异常增生</a:t>
            </a:r>
            <a:r>
              <a:rPr lang="zh-CN" altLang="en-US" sz="2800" dirty="0" smtClean="0">
                <a:latin typeface="微软雅黑" panose="020B0503020204020204" charset="-122"/>
                <a:ea typeface="微软雅黑" panose="020B0503020204020204" charset="-122"/>
              </a:rPr>
              <a:t>和</a:t>
            </a:r>
            <a:r>
              <a:rPr lang="zh-CN" altLang="en-US" sz="2800" dirty="0" smtClean="0">
                <a:solidFill>
                  <a:srgbClr val="FF0000"/>
                </a:solidFill>
                <a:latin typeface="微软雅黑" panose="020B0503020204020204" charset="-122"/>
                <a:ea typeface="微软雅黑" panose="020B0503020204020204" charset="-122"/>
              </a:rPr>
              <a:t>功能失调</a:t>
            </a:r>
            <a:r>
              <a:rPr lang="zh-CN" altLang="en-US" sz="2800" dirty="0" smtClean="0">
                <a:latin typeface="微软雅黑" panose="020B0503020204020204" charset="-122"/>
                <a:ea typeface="微软雅黑" panose="020B0503020204020204" charset="-122"/>
              </a:rPr>
              <a:t>所造成的一种疾病</a:t>
            </a:r>
            <a:r>
              <a:rPr lang="zh-CN" altLang="en-US" sz="2800" dirty="0" smtClean="0">
                <a:solidFill>
                  <a:srgbClr val="497EBF"/>
                </a:solidFill>
                <a:latin typeface="微软雅黑" panose="020B0503020204020204" charset="-122"/>
                <a:ea typeface="微软雅黑" panose="020B0503020204020204" charset="-122"/>
              </a:rPr>
              <a:t>。</a:t>
            </a:r>
            <a:endParaRPr lang="zh-CN" altLang="en-US" sz="2800" dirty="0" smtClean="0">
              <a:solidFill>
                <a:srgbClr val="497EBF"/>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704687" y="1731189"/>
            <a:ext cx="19800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肿瘤的定义</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en-US" altLang="zh-CN" sz="2000" b="1" dirty="0">
                <a:latin typeface="Times New Roman" panose="02020603050405020304"/>
                <a:ea typeface="微软雅黑" panose="020B0503020204020204" charset="-122"/>
              </a:rPr>
              <a:t>X</a:t>
            </a:r>
            <a:r>
              <a:rPr lang="zh-CN" altLang="en-US" sz="2000" b="1" dirty="0">
                <a:latin typeface="Times New Roman" panose="02020603050405020304"/>
                <a:ea typeface="微软雅黑" panose="020B0503020204020204" charset="-122"/>
              </a:rPr>
              <a:t>线表现</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761304" y="217486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1988" name="Picture 2" descr="C:\新建文件夹\88\Dsc0000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712" y="1412548"/>
            <a:ext cx="3947199" cy="2361653"/>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1989" name="Picture 3" descr="C:\WINDOWS\Desktop\未标题-1 副本.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712" y="4090041"/>
            <a:ext cx="4036079" cy="21489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1990" name="Rectangle 2"/>
          <p:cNvSpPr txBox="1">
            <a:spLocks noChangeArrowheads="1"/>
          </p:cNvSpPr>
          <p:nvPr/>
        </p:nvSpPr>
        <p:spPr bwMode="auto">
          <a:xfrm>
            <a:off x="4977556" y="-12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归纳而言</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613327"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3012" name="Picture 4" descr="C:\新建文件夹\91\Dsc00027.jpg"/>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9444" y="2609246"/>
            <a:ext cx="3637708" cy="319013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3013" name="Rectangle 2"/>
          <p:cNvSpPr txBox="1">
            <a:spLocks noChangeArrowheads="1"/>
          </p:cNvSpPr>
          <p:nvPr/>
        </p:nvSpPr>
        <p:spPr bwMode="auto">
          <a:xfrm>
            <a:off x="4977556" y="9639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诊断方法</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235649" y="214311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4036" name="Picture 2" descr="I:\腓骨肌皮瓣\下颌骨重建\陈超\术前\IMG_957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195" y="3142522"/>
            <a:ext cx="4569355" cy="200137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4037" name="Rectangle 2"/>
          <p:cNvSpPr txBox="1">
            <a:spLocks noChangeArrowheads="1"/>
          </p:cNvSpPr>
          <p:nvPr/>
        </p:nvSpPr>
        <p:spPr bwMode="auto">
          <a:xfrm>
            <a:off x="4977556" y="16116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4030308" y="1972459"/>
            <a:ext cx="4064646"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95495" y="2507669"/>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手术治疗为主</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98669" y="3153633"/>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单囊型病变较小者可刮治后打磨或石碳酸烧灼</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95495" y="3807532"/>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单囊型病变较大者可开窗减压</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95494" y="4458256"/>
            <a:ext cx="5580358" cy="649137"/>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实性或混合性在肿瘤周围至少</a:t>
            </a:r>
            <a:r>
              <a:rPr lang="en-US" altLang="zh-CN" sz="2000" dirty="0">
                <a:latin typeface="Times New Roman" panose="02020603050405020304"/>
                <a:ea typeface="微软雅黑" panose="020B0503020204020204" charset="-122"/>
              </a:rPr>
              <a:t>0.5cm</a:t>
            </a:r>
            <a:r>
              <a:rPr lang="zh-CN" altLang="en-US" sz="2000" dirty="0">
                <a:latin typeface="Times New Roman" panose="02020603050405020304"/>
                <a:ea typeface="微软雅黑" panose="020B0503020204020204" charset="-122"/>
              </a:rPr>
              <a:t>处手术切除，即刻重建缺损</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98669" y="5266106"/>
            <a:ext cx="5570835" cy="577716"/>
          </a:xfrm>
          <a:custGeom>
            <a:avLst/>
            <a:gdLst>
              <a:gd name="connsiteX0" fmla="*/ 0 w 5572186"/>
              <a:gd name="connsiteY0" fmla="*/ 96332 h 577983"/>
              <a:gd name="connsiteX1" fmla="*/ 96332 w 5572186"/>
              <a:gd name="connsiteY1" fmla="*/ 0 h 577983"/>
              <a:gd name="connsiteX2" fmla="*/ 5475854 w 5572186"/>
              <a:gd name="connsiteY2" fmla="*/ 0 h 577983"/>
              <a:gd name="connsiteX3" fmla="*/ 5572186 w 5572186"/>
              <a:gd name="connsiteY3" fmla="*/ 96332 h 577983"/>
              <a:gd name="connsiteX4" fmla="*/ 5572186 w 5572186"/>
              <a:gd name="connsiteY4" fmla="*/ 481651 h 577983"/>
              <a:gd name="connsiteX5" fmla="*/ 5475854 w 5572186"/>
              <a:gd name="connsiteY5" fmla="*/ 577983 h 577983"/>
              <a:gd name="connsiteX6" fmla="*/ 96332 w 5572186"/>
              <a:gd name="connsiteY6" fmla="*/ 577983 h 577983"/>
              <a:gd name="connsiteX7" fmla="*/ 0 w 5572186"/>
              <a:gd name="connsiteY7" fmla="*/ 481651 h 577983"/>
              <a:gd name="connsiteX8" fmla="*/ 0 w 557218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86" h="577983">
                <a:moveTo>
                  <a:pt x="0" y="96332"/>
                </a:moveTo>
                <a:cubicBezTo>
                  <a:pt x="0" y="43129"/>
                  <a:pt x="43129" y="0"/>
                  <a:pt x="96332" y="0"/>
                </a:cubicBezTo>
                <a:lnTo>
                  <a:pt x="5475854" y="0"/>
                </a:lnTo>
                <a:cubicBezTo>
                  <a:pt x="5529057" y="0"/>
                  <a:pt x="5572186" y="43129"/>
                  <a:pt x="5572186" y="96332"/>
                </a:cubicBezTo>
                <a:lnTo>
                  <a:pt x="5572186" y="481651"/>
                </a:lnTo>
                <a:cubicBezTo>
                  <a:pt x="5572186" y="534854"/>
                  <a:pt x="5529057" y="577983"/>
                  <a:pt x="5475854"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确诊为恶性者，按恶性肿瘤处理</a:t>
            </a:r>
            <a:endParaRPr lang="zh-CN" altLang="en-US" sz="2000" dirty="0">
              <a:latin typeface="Times New Roman" panose="02020603050405020304"/>
              <a:ea typeface="微软雅黑" panose="020B0503020204020204" charset="-122"/>
            </a:endParaRPr>
          </a:p>
        </p:txBody>
      </p:sp>
      <p:sp>
        <p:nvSpPr>
          <p:cNvPr id="45065" name="Rectangle 2"/>
          <p:cNvSpPr txBox="1">
            <a:spLocks noChangeArrowheads="1"/>
          </p:cNvSpPr>
          <p:nvPr/>
        </p:nvSpPr>
        <p:spPr bwMode="auto">
          <a:xfrm>
            <a:off x="5065186" y="17195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5"/>
          <p:cNvGrpSpPr/>
          <p:nvPr/>
        </p:nvGrpSpPr>
        <p:grpSpPr bwMode="auto">
          <a:xfrm>
            <a:off x="1833756" y="2061686"/>
            <a:ext cx="8457830" cy="4066234"/>
            <a:chOff x="571472" y="500042"/>
            <a:chExt cx="8818276" cy="5855038"/>
          </a:xfrm>
        </p:grpSpPr>
        <p:pic>
          <p:nvPicPr>
            <p:cNvPr id="46085" name="图片 1" descr="3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00628"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图片 2" descr="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472"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图片 3" descr="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8"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图片 4" descr="2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472"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789422" y="1356999"/>
            <a:ext cx="4515393"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46084" name="Rectangle 2"/>
          <p:cNvSpPr txBox="1">
            <a:spLocks noChangeArrowheads="1"/>
          </p:cNvSpPr>
          <p:nvPr/>
        </p:nvSpPr>
        <p:spPr bwMode="auto">
          <a:xfrm>
            <a:off x="4977556" y="8623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对比</a:t>
            </a:r>
            <a:endParaRPr lang="zh-CN" altLang="en-US" sz="2000" b="1" dirty="0">
              <a:latin typeface="Times New Roman" panose="02020603050405020304"/>
              <a:ea typeface="微软雅黑" panose="020B0503020204020204" charset="-122"/>
            </a:endParaRPr>
          </a:p>
        </p:txBody>
      </p:sp>
      <p:sp>
        <p:nvSpPr>
          <p:cNvPr id="13316" name="矩形 4"/>
          <p:cNvSpPr>
            <a:spLocks noChangeArrowheads="1"/>
          </p:cNvSpPr>
          <p:nvPr/>
        </p:nvSpPr>
        <p:spPr bwMode="auto">
          <a:xfrm>
            <a:off x="1200490" y="2022007"/>
            <a:ext cx="10187804" cy="411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a:lnSpc>
                <a:spcPct val="130000"/>
              </a:lnSpc>
              <a:defRPr/>
            </a:pPr>
            <a:r>
              <a:rPr lang="zh-CN" altLang="en-US" sz="2000" b="1" dirty="0">
                <a:latin typeface="Times New Roman" panose="02020603050405020304"/>
                <a:ea typeface="微软雅黑" panose="020B0503020204020204" charset="-122"/>
              </a:rPr>
              <a:t>脉管瘤</a:t>
            </a:r>
            <a:endParaRPr lang="en-US" altLang="zh-CN"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儿童的胚胎性肿瘤</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不是与生俱来的，出生后</a:t>
            </a: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个或几个月内出现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快速增殖期</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患儿</a:t>
            </a:r>
            <a:r>
              <a:rPr lang="en-US" altLang="zh-CN" sz="2000" dirty="0">
                <a:latin typeface="Times New Roman" panose="02020603050405020304"/>
                <a:ea typeface="微软雅黑" panose="020B0503020204020204" charset="-122"/>
              </a:rPr>
              <a:t>5</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7</a:t>
            </a:r>
            <a:r>
              <a:rPr lang="zh-CN" altLang="en-US" sz="2000" dirty="0">
                <a:latin typeface="Times New Roman" panose="02020603050405020304"/>
                <a:ea typeface="微软雅黑" panose="020B0503020204020204" charset="-122"/>
              </a:rPr>
              <a:t>岁时慢慢地接近完全消褪</a:t>
            </a:r>
            <a:endParaRPr lang="zh-CN" altLang="en-US" sz="2000" dirty="0">
              <a:latin typeface="Times New Roman" panose="02020603050405020304"/>
              <a:ea typeface="微软雅黑" panose="020B0503020204020204" charset="-122"/>
            </a:endParaRPr>
          </a:p>
          <a:p>
            <a:pPr marL="363220" indent="-363220">
              <a:lnSpc>
                <a:spcPct val="130000"/>
              </a:lnSpc>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与生俱来</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与患儿一同生长，初期常无客观的临床表现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青春期以及怀孕等内分泌变化时生长加剧</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外伤后动静脉瘘不属于此类病变  </a:t>
            </a:r>
            <a:endParaRPr lang="zh-CN" altLang="en-US" sz="2000" dirty="0">
              <a:latin typeface="Times New Roman" panose="02020603050405020304"/>
              <a:ea typeface="微软雅黑" panose="020B0503020204020204" charset="-122"/>
            </a:endParaRPr>
          </a:p>
        </p:txBody>
      </p:sp>
      <p:sp>
        <p:nvSpPr>
          <p:cNvPr id="48132" name="Rectangle 2"/>
          <p:cNvSpPr txBox="1">
            <a:spLocks noChangeArrowheads="1"/>
          </p:cNvSpPr>
          <p:nvPr/>
        </p:nvSpPr>
        <p:spPr bwMode="auto">
          <a:xfrm>
            <a:off x="4362692" y="-127"/>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血管瘤与脉管畸形</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5387993" y="128463"/>
            <a:ext cx="141572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807888" y="958186"/>
            <a:ext cx="2345782" cy="47688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400" b="1" dirty="0">
                <a:latin typeface="Times New Roman" panose="02020603050405020304"/>
                <a:ea typeface="微软雅黑" panose="020B0503020204020204" charset="-122"/>
              </a:rPr>
              <a:t>特点</a:t>
            </a:r>
            <a:endParaRPr lang="zh-CN" altLang="en-US" sz="2400" b="1" dirty="0">
              <a:latin typeface="Times New Roman" panose="02020603050405020304"/>
              <a:ea typeface="微软雅黑" panose="020B0503020204020204" charset="-122"/>
            </a:endParaRPr>
          </a:p>
        </p:txBody>
      </p:sp>
      <p:sp>
        <p:nvSpPr>
          <p:cNvPr id="14340" name="矩形 5"/>
          <p:cNvSpPr>
            <a:spLocks noChangeArrowheads="1"/>
          </p:cNvSpPr>
          <p:nvPr/>
        </p:nvSpPr>
        <p:spPr bwMode="auto">
          <a:xfrm>
            <a:off x="699876" y="1434883"/>
            <a:ext cx="10943280" cy="398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绝大多数随访观察以期其自然退化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不主张将手术治疗作为血管瘤的首选治疗</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出现溃疡和出血，局部压迫或敷料覆盖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特殊部位如上睑、声门下、皮肤和肝脏的复合血管瘤或者巨大血管瘤以及生长快速的需干预</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药物治疗为主 ：激素、干扰素、心得安</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局部注射  ：得保松、平阳霉素</a:t>
            </a:r>
            <a:endParaRPr lang="zh-CN" altLang="en-US" sz="2400" dirty="0">
              <a:latin typeface="Times New Roman" panose="02020603050405020304"/>
              <a:ea typeface="微软雅黑" panose="020B0503020204020204" charset="-122"/>
            </a:endParaRPr>
          </a:p>
        </p:txBody>
      </p:sp>
      <p:pic>
        <p:nvPicPr>
          <p:cNvPr id="50179" name="Picture 7" descr="儿时"/>
          <p:cNvPicPr>
            <a:picLocks noChangeAspect="1" noChangeArrowheads="1"/>
          </p:cNvPicPr>
          <p:nvPr/>
        </p:nvPicPr>
        <p:blipFill>
          <a:blip r:embed="rId1" cstate="print">
            <a:extLst>
              <a:ext uri="{28A0092B-C50C-407E-A947-70E740481C1C}">
                <a14:useLocalDpi xmlns:a14="http://schemas.microsoft.com/office/drawing/2010/main" val="0"/>
              </a:ext>
            </a:extLst>
          </a:blip>
          <a:srcRect l="17443" r="15355"/>
          <a:stretch>
            <a:fillRect/>
          </a:stretch>
        </p:blipFill>
        <p:spPr bwMode="auto">
          <a:xfrm>
            <a:off x="7563485" y="1189990"/>
            <a:ext cx="2646045" cy="216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901530" y="1690195"/>
            <a:ext cx="1799808" cy="517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0180" name="Picture 9" descr="成人-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4650" y="3702685"/>
            <a:ext cx="2137410" cy="241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994691" y="3702676"/>
            <a:ext cx="560257" cy="864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5063866" y="12877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静脉畸形</a:t>
            </a:r>
            <a:endParaRPr lang="en-US" altLang="zh-CN" sz="3200" b="1">
              <a:latin typeface="Times New Roman" panose="02020603050405020304" pitchFamily="18" charset="0"/>
              <a:ea typeface="微软雅黑" panose="020B0503020204020204" charset="-122"/>
            </a:endParaRPr>
          </a:p>
        </p:txBody>
      </p:sp>
      <p:sp>
        <p:nvSpPr>
          <p:cNvPr id="52227" name="Rectangle 3"/>
          <p:cNvSpPr txBox="1">
            <a:spLocks noRot="1" noChangeArrowheads="1"/>
          </p:cNvSpPr>
          <p:nvPr/>
        </p:nvSpPr>
        <p:spPr bwMode="auto">
          <a:xfrm>
            <a:off x="1157795" y="1064531"/>
            <a:ext cx="9322817" cy="423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342900" indent="-342900"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微软雅黑" panose="020B0503020204020204" charset="-122"/>
              </a:rPr>
              <a:t>以往称为海绵状血管瘤</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最多见的血管畸形</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体位实验阳性</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动脉造影常无阳性显示</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磁共振的</a:t>
            </a:r>
            <a:r>
              <a:rPr lang="en-US" altLang="zh-CN" sz="2400">
                <a:latin typeface="Times New Roman" panose="02020603050405020304" pitchFamily="18" charset="0"/>
                <a:ea typeface="微软雅黑" panose="020B0503020204020204" charset="-122"/>
              </a:rPr>
              <a:t>T</a:t>
            </a:r>
            <a:r>
              <a:rPr lang="en-US" altLang="zh-CN" sz="2400" baseline="-25000">
                <a:latin typeface="Times New Roman" panose="02020603050405020304" pitchFamily="18" charset="0"/>
                <a:ea typeface="微软雅黑" panose="020B0503020204020204" charset="-122"/>
              </a:rPr>
              <a:t>2</a:t>
            </a:r>
            <a:r>
              <a:rPr lang="zh-CN" altLang="en-US" sz="2400">
                <a:latin typeface="Times New Roman" panose="02020603050405020304" pitchFamily="18" charset="0"/>
                <a:ea typeface="微软雅黑" panose="020B0503020204020204" charset="-122"/>
              </a:rPr>
              <a:t>压脂像显示最好</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局部硬化治疗为主：无水乙醇</a:t>
            </a:r>
            <a:endParaRPr lang="zh-CN" altLang="en-US" sz="2400">
              <a:latin typeface="Times New Roman" panose="02020603050405020304" pitchFamily="18" charset="0"/>
              <a:ea typeface="微软雅黑" panose="020B0503020204020204" charset="-122"/>
            </a:endParaRPr>
          </a:p>
        </p:txBody>
      </p:sp>
      <p:pic>
        <p:nvPicPr>
          <p:cNvPr id="52228" name="Picture 5" descr="AVFM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6558" y="3932915"/>
            <a:ext cx="2342608" cy="21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44" y="3945612"/>
            <a:ext cx="2415616" cy="215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624" y="3926566"/>
            <a:ext cx="2342608" cy="216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4815941" y="7480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微静脉畸形</a:t>
            </a:r>
            <a:endParaRPr lang="en-US" altLang="zh-CN" sz="3200" b="1">
              <a:latin typeface="Times New Roman" panose="02020603050405020304" pitchFamily="18" charset="0"/>
              <a:ea typeface="微软雅黑" panose="020B0503020204020204" charset="-122"/>
            </a:endParaRPr>
          </a:p>
        </p:txBody>
      </p:sp>
      <p:sp>
        <p:nvSpPr>
          <p:cNvPr id="53251" name="Rectangle 3"/>
          <p:cNvSpPr txBox="1">
            <a:spLocks noRot="1" noChangeArrowheads="1"/>
          </p:cNvSpPr>
          <p:nvPr/>
        </p:nvSpPr>
        <p:spPr bwMode="auto">
          <a:xfrm>
            <a:off x="1344919" y="1772828"/>
            <a:ext cx="11382915" cy="346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葡萄酒色斑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大量错综交织</a:t>
            </a:r>
            <a:br>
              <a:rPr lang="zh-CN" altLang="en-US" sz="2400">
                <a:latin typeface="Times New Roman" panose="02020603050405020304" pitchFamily="18" charset="0"/>
                <a:ea typeface="微软雅黑" panose="020B0503020204020204" charset="-122"/>
              </a:rPr>
            </a:br>
            <a:r>
              <a:rPr lang="zh-CN" altLang="en-US" sz="2400">
                <a:latin typeface="Times New Roman" panose="02020603050405020304" pitchFamily="18" charset="0"/>
                <a:ea typeface="微软雅黑" panose="020B0503020204020204" charset="-122"/>
              </a:rPr>
              <a:t>的毛细血管构成</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激光治疗为主</a:t>
            </a:r>
            <a:endParaRPr lang="zh-CN" altLang="en-US" sz="2400">
              <a:latin typeface="Times New Roman" panose="02020603050405020304" pitchFamily="18" charset="0"/>
              <a:ea typeface="微软雅黑" panose="020B0503020204020204" charset="-122"/>
            </a:endParaRPr>
          </a:p>
        </p:txBody>
      </p:sp>
      <p:pic>
        <p:nvPicPr>
          <p:cNvPr id="5325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2644" y="1785525"/>
            <a:ext cx="4129719" cy="40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23594" y="3140936"/>
            <a:ext cx="1728388" cy="50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859756" y="106553"/>
            <a:ext cx="2234683"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动静脉畸形</a:t>
            </a:r>
            <a:endParaRPr lang="en-US" altLang="zh-CN" sz="3200" b="1">
              <a:latin typeface="Times New Roman" panose="02020603050405020304" pitchFamily="18" charset="0"/>
              <a:ea typeface="微软雅黑" panose="020B0503020204020204" charset="-122"/>
            </a:endParaRPr>
          </a:p>
        </p:txBody>
      </p:sp>
      <p:sp>
        <p:nvSpPr>
          <p:cNvPr id="54275" name="Rectangle 3"/>
          <p:cNvSpPr txBox="1">
            <a:spLocks noRot="1" noChangeArrowheads="1"/>
          </p:cNvSpPr>
          <p:nvPr/>
        </p:nvSpPr>
        <p:spPr bwMode="auto">
          <a:xfrm>
            <a:off x="770377" y="1856945"/>
            <a:ext cx="6189817" cy="416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Times New Roman" panose="02020603050405020304" pitchFamily="18" charset="0"/>
                <a:ea typeface="微软雅黑" panose="020B0503020204020204" charset="-122"/>
              </a:rPr>
              <a:t>AVM</a:t>
            </a:r>
            <a:r>
              <a:rPr lang="zh-CN" altLang="en-US" sz="2400">
                <a:latin typeface="Times New Roman" panose="02020603050405020304" pitchFamily="18" charset="0"/>
                <a:ea typeface="微软雅黑" panose="020B0503020204020204" charset="-122"/>
              </a:rPr>
              <a:t>又称蔓状血管瘤</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多为先天性病变 </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口腔颌面部高发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en-US" altLang="zh-CN" sz="2400">
                <a:latin typeface="Times New Roman" panose="02020603050405020304" pitchFamily="18" charset="0"/>
                <a:ea typeface="微软雅黑" panose="020B0503020204020204" charset="-122"/>
              </a:rPr>
              <a:t>10</a:t>
            </a:r>
            <a:r>
              <a:rPr lang="zh-CN" altLang="en-US" sz="2400">
                <a:latin typeface="Times New Roman" panose="02020603050405020304" pitchFamily="18" charset="0"/>
                <a:ea typeface="微软雅黑" panose="020B0503020204020204" charset="-122"/>
              </a:rPr>
              <a:t>～</a:t>
            </a:r>
            <a:r>
              <a:rPr lang="en-US" altLang="zh-CN" sz="2400">
                <a:latin typeface="Times New Roman" panose="02020603050405020304" pitchFamily="18" charset="0"/>
                <a:ea typeface="微软雅黑" panose="020B0503020204020204" charset="-122"/>
              </a:rPr>
              <a:t>25</a:t>
            </a:r>
            <a:r>
              <a:rPr lang="zh-CN" altLang="en-US" sz="2400">
                <a:latin typeface="Times New Roman" panose="02020603050405020304" pitchFamily="18" charset="0"/>
                <a:ea typeface="微软雅黑" panose="020B0503020204020204" charset="-122"/>
              </a:rPr>
              <a:t>岁就诊</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外伤、青春期和妊娠期间激素水平的改变以及不恰当的治疗等多种因素可致病变迅速增大</a:t>
            </a:r>
            <a:endParaRPr lang="zh-CN" altLang="en-US" sz="2400">
              <a:latin typeface="Times New Roman" panose="02020603050405020304" pitchFamily="18" charset="0"/>
              <a:ea typeface="微软雅黑" panose="020B0503020204020204" charset="-122"/>
            </a:endParaRPr>
          </a:p>
        </p:txBody>
      </p:sp>
      <p:pic>
        <p:nvPicPr>
          <p:cNvPr id="54276" name="Picture 9" descr="遮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7466" y="1785525"/>
            <a:ext cx="3623423" cy="409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3979545"/>
          </a:xfrm>
          <a:prstGeom prst="rect">
            <a:avLst/>
          </a:prstGeom>
          <a:ln w="12700">
            <a:miter lim="400000"/>
          </a:ln>
        </p:spPr>
        <p:txBody>
          <a:bodyPr wrap="square" lIns="50800" tIns="50800" rIns="50800" bIns="50800" anchor="t">
            <a:spAutoFit/>
          </a:bodyPr>
          <a:lstStyle/>
          <a:p>
            <a:pPr>
              <a:lnSpc>
                <a:spcPct val="150000"/>
              </a:lnSpc>
            </a:pPr>
            <a:r>
              <a:rPr lang="zh-CN" altLang="en-US" sz="2800" dirty="0" smtClean="0">
                <a:latin typeface="微软雅黑" panose="020B0503020204020204" charset="-122"/>
                <a:ea typeface="微软雅黑" panose="020B0503020204020204" charset="-122"/>
              </a:rPr>
              <a:t>约为全身肿瘤的10%左右;</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恶性肿瘤为全身恶性肿瘤8.2%</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良性肿瘤以牙源性、上皮性肿瘤多见</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恶性肿瘤以</a:t>
            </a:r>
            <a:r>
              <a:rPr lang="zh-CN" altLang="en-US" sz="2800" dirty="0" smtClean="0">
                <a:solidFill>
                  <a:srgbClr val="FF0000"/>
                </a:solidFill>
                <a:latin typeface="微软雅黑" panose="020B0503020204020204" charset="-122"/>
                <a:ea typeface="微软雅黑" panose="020B0503020204020204" charset="-122"/>
              </a:rPr>
              <a:t>鳞状细胞癌</a:t>
            </a:r>
            <a:r>
              <a:rPr lang="zh-CN" altLang="en-US" sz="2800" u="sng" dirty="0" smtClean="0">
                <a:solidFill>
                  <a:srgbClr val="FF0000"/>
                </a:solidFill>
                <a:latin typeface="微软雅黑" panose="020B0503020204020204" charset="-122"/>
                <a:ea typeface="微软雅黑" panose="020B0503020204020204" charset="-122"/>
              </a:rPr>
              <a:t>最常见</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口腔癌</a:t>
            </a:r>
            <a:r>
              <a:rPr lang="zh-CN" altLang="en-US" sz="2800" dirty="0" smtClean="0">
                <a:solidFill>
                  <a:srgbClr val="FF0000"/>
                </a:solidFill>
                <a:latin typeface="微软雅黑" panose="020B0503020204020204" charset="-122"/>
                <a:ea typeface="微软雅黑" panose="020B0503020204020204" charset="-122"/>
              </a:rPr>
              <a:t>原发部位</a:t>
            </a:r>
            <a:r>
              <a:rPr lang="zh-CN" altLang="en-US" sz="2800" dirty="0" smtClean="0">
                <a:ea typeface="宋体" panose="02010600030101010101" pitchFamily="2" charset="-122"/>
              </a:rPr>
              <a:t>以</a:t>
            </a:r>
            <a:r>
              <a:rPr lang="zh-CN" altLang="en-US" sz="2800" u="sng" dirty="0" smtClean="0">
                <a:solidFill>
                  <a:srgbClr val="FF0000"/>
                </a:solidFill>
                <a:latin typeface="微软雅黑" panose="020B0503020204020204" charset="-122"/>
                <a:ea typeface="微软雅黑" panose="020B0503020204020204" charset="-122"/>
              </a:rPr>
              <a:t>舌癌最多</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4134465" cy="670440"/>
          </a:xfrm>
          <a:prstGeom prst="rect">
            <a:avLst/>
          </a:prstGeom>
        </p:spPr>
        <p:txBody>
          <a:bodyPr wrap="none">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口腔颌面部的肿瘤发生率</a:t>
            </a:r>
            <a:endParaRPr lang="en-US" altLang="zh-CN" sz="2800" b="1" dirty="0">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5052802" y="165609"/>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淋巴管畸形</a:t>
            </a:r>
            <a:endParaRPr lang="en-US" altLang="zh-CN" sz="3200" b="1">
              <a:latin typeface="Times New Roman" panose="02020603050405020304" pitchFamily="18" charset="0"/>
              <a:ea typeface="微软雅黑" panose="020B0503020204020204" charset="-122"/>
            </a:endParaRPr>
          </a:p>
        </p:txBody>
      </p:sp>
      <p:sp>
        <p:nvSpPr>
          <p:cNvPr id="55299" name="Rectangle 3"/>
          <p:cNvSpPr txBox="1">
            <a:spLocks noRot="1" noChangeArrowheads="1"/>
          </p:cNvSpPr>
          <p:nvPr/>
        </p:nvSpPr>
        <p:spPr bwMode="auto">
          <a:xfrm>
            <a:off x="848147" y="1856945"/>
            <a:ext cx="6759597" cy="40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反复感染、肿大病史</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穿刺可见淡黄色液体</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发生在黏膜可见滤泡样突出物</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微囊和巨囊之分</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磁共振与静脉畸形相似但无强化</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局部注射平阳霉素和（或）酒精 </a:t>
            </a:r>
            <a:endParaRPr lang="zh-CN" altLang="en-US" sz="2400">
              <a:latin typeface="Times New Roman" panose="02020603050405020304" pitchFamily="18" charset="0"/>
              <a:ea typeface="微软雅黑" panose="020B0503020204020204" charset="-122"/>
            </a:endParaRPr>
          </a:p>
          <a:p>
            <a:pPr eaLnBrk="1" hangingPunct="1">
              <a:lnSpc>
                <a:spcPct val="150000"/>
              </a:lnSpc>
              <a:buFontTx/>
              <a:buNone/>
            </a:pPr>
            <a:r>
              <a:rPr lang="zh-CN" altLang="en-US" sz="2400">
                <a:latin typeface="Times New Roman" panose="02020603050405020304" pitchFamily="18" charset="0"/>
                <a:ea typeface="微软雅黑" panose="020B0503020204020204" charset="-122"/>
              </a:rPr>
              <a:t>      巨囊性病变效果好</a:t>
            </a:r>
            <a:endParaRPr lang="zh-CN" altLang="en-US" sz="2400">
              <a:latin typeface="Times New Roman" panose="02020603050405020304" pitchFamily="18" charset="0"/>
              <a:ea typeface="微软雅黑" panose="020B0503020204020204" charset="-122"/>
            </a:endParaRPr>
          </a:p>
          <a:p>
            <a:pPr eaLnBrk="1" hangingPunct="1">
              <a:lnSpc>
                <a:spcPct val="150000"/>
              </a:lnSpc>
            </a:pPr>
            <a:endParaRPr lang="en-US" altLang="zh-CN" sz="2400">
              <a:solidFill>
                <a:srgbClr val="FF9900"/>
              </a:solidFill>
              <a:latin typeface="Times New Roman" panose="02020603050405020304" pitchFamily="18" charset="0"/>
              <a:ea typeface="微软雅黑" panose="020B0503020204020204" charset="-122"/>
            </a:endParaRPr>
          </a:p>
        </p:txBody>
      </p:sp>
      <p:pic>
        <p:nvPicPr>
          <p:cNvPr id="553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4066" y="4220186"/>
            <a:ext cx="4762984" cy="180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descr="术后5天-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64" y="1574436"/>
            <a:ext cx="4726481" cy="235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23403" y="1574436"/>
            <a:ext cx="791980" cy="28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ChangeArrowheads="1"/>
          </p:cNvSpPr>
          <p:nvPr/>
        </p:nvSpPr>
        <p:spPr bwMode="auto">
          <a:xfrm>
            <a:off x="5206101" y="9639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grpSp>
        <p:nvGrpSpPr>
          <p:cNvPr id="58372" name="组合 1"/>
          <p:cNvGrpSpPr/>
          <p:nvPr/>
        </p:nvGrpSpPr>
        <p:grpSpPr bwMode="auto">
          <a:xfrm>
            <a:off x="-1535727" y="2026100"/>
            <a:ext cx="10094164" cy="4211331"/>
            <a:chOff x="-1537642" y="2026469"/>
            <a:chExt cx="10095256" cy="4211637"/>
          </a:xfrm>
        </p:grpSpPr>
        <p:sp>
          <p:nvSpPr>
            <p:cNvPr id="58374" name="矩形 4"/>
            <p:cNvSpPr>
              <a:spLocks noChangeArrowheads="1"/>
            </p:cNvSpPr>
            <p:nvPr/>
          </p:nvSpPr>
          <p:spPr bwMode="auto">
            <a:xfrm>
              <a:off x="-1537642" y="2173165"/>
              <a:ext cx="10095256" cy="40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等腰三角形 5"/>
            <p:cNvSpPr/>
            <p:nvPr/>
          </p:nvSpPr>
          <p:spPr>
            <a:xfrm>
              <a:off x="812224" y="2026469"/>
              <a:ext cx="4065086"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1863951" y="2579500"/>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好发于颈部及舌部</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867126" y="3227098"/>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质中或偏软，周界较清晰</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863951" y="3881044"/>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穿刺抽出血性不凝液体</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863951" y="4509594"/>
              <a:ext cx="4428579" cy="769815"/>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只能侧向移动而不能沿神经轴上、下移动</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867126" y="5374643"/>
              <a:ext cx="4425404" cy="57775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临床表现与神经起源有关</a:t>
              </a:r>
              <a:endParaRPr lang="zh-CN" altLang="en-US" sz="2000" dirty="0">
                <a:latin typeface="Times New Roman" panose="02020603050405020304"/>
                <a:ea typeface="微软雅黑" panose="020B0503020204020204" charset="-122"/>
              </a:endParaRPr>
            </a:p>
          </p:txBody>
        </p:sp>
      </p:grpSp>
      <p:pic>
        <p:nvPicPr>
          <p:cNvPr id="58373" name="Picture 2" descr="I:\神经鞘瘤\马慧琴\IMG_342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1615" y="2556871"/>
            <a:ext cx="4570942" cy="352343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59395" name="Rectangle 2"/>
          <p:cNvSpPr txBox="1">
            <a:spLocks noChangeArrowheads="1"/>
          </p:cNvSpPr>
          <p:nvPr/>
        </p:nvSpPr>
        <p:spPr bwMode="auto">
          <a:xfrm>
            <a:off x="5258171"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graphicFrame>
        <p:nvGraphicFramePr>
          <p:cNvPr id="5" name="图示 4"/>
          <p:cNvGraphicFramePr/>
          <p:nvPr/>
        </p:nvGraphicFramePr>
        <p:xfrm>
          <a:off x="1330439" y="2061165"/>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5182295" y="8559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537932"/>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0420" name="组合 6"/>
          <p:cNvGrpSpPr/>
          <p:nvPr/>
        </p:nvGrpSpPr>
        <p:grpSpPr bwMode="auto">
          <a:xfrm>
            <a:off x="1886132" y="2493385"/>
            <a:ext cx="8457829" cy="3426619"/>
            <a:chOff x="1573043" y="2355991"/>
            <a:chExt cx="5713601" cy="3072239"/>
          </a:xfrm>
        </p:grpSpPr>
        <p:pic>
          <p:nvPicPr>
            <p:cNvPr id="60421" name="Picture 3" descr="I:\神经鞘瘤\俞祖明\IMG_447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00166" y="2428868"/>
              <a:ext cx="3071834"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4" descr="I:\神经鞘瘤\俞祖明\IMG_44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70" y="2357430"/>
              <a:ext cx="2750474" cy="3070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2568599" y="2204528"/>
            <a:ext cx="7143683" cy="3817053"/>
            <a:chOff x="785786" y="928670"/>
            <a:chExt cx="7072362" cy="5429288"/>
          </a:xfrm>
        </p:grpSpPr>
        <p:pic>
          <p:nvPicPr>
            <p:cNvPr id="61445" name="Picture 2" descr="I:\神经鞘瘤\俞祖明\IMG_448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786" y="928670"/>
              <a:ext cx="350046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Picture 2" descr="I:\神经鞘瘤\俞祖明\IMG_45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6" y="3773158"/>
              <a:ext cx="3500462" cy="2584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Picture 5" descr="I:\神经鞘瘤\俞祖明\IMG_449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6" y="928670"/>
              <a:ext cx="3499200" cy="27864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Picture 6" descr="I:\神经鞘瘤\俞祖明\IMG_4501.JPG"/>
            <p:cNvPicPr>
              <a:picLocks noChangeAspect="1" noChangeArrowheads="1"/>
            </p:cNvPicPr>
            <p:nvPr/>
          </p:nvPicPr>
          <p:blipFill>
            <a:blip r:embed="rId4">
              <a:extLst>
                <a:ext uri="{28A0092B-C50C-407E-A947-70E740481C1C}">
                  <a14:useLocalDpi xmlns:a14="http://schemas.microsoft.com/office/drawing/2010/main" val="0"/>
                </a:ext>
              </a:extLst>
            </a:blip>
            <a:srcRect r="-1231"/>
            <a:stretch>
              <a:fillRect/>
            </a:stretch>
          </p:blipFill>
          <p:spPr bwMode="auto">
            <a:xfrm>
              <a:off x="787048" y="3771593"/>
              <a:ext cx="3499200" cy="258636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61443" name="Rectangle 2"/>
          <p:cNvSpPr txBox="1">
            <a:spLocks noChangeArrowheads="1"/>
          </p:cNvSpPr>
          <p:nvPr/>
        </p:nvSpPr>
        <p:spPr bwMode="auto">
          <a:xfrm>
            <a:off x="5182933" y="10718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10" name="Text Box 3"/>
          <p:cNvSpPr txBox="1">
            <a:spLocks noChangeArrowheads="1"/>
          </p:cNvSpPr>
          <p:nvPr/>
        </p:nvSpPr>
        <p:spPr bwMode="auto">
          <a:xfrm>
            <a:off x="859257" y="1490318"/>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5183246" y="10718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83969"/>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2468" name="组合 6"/>
          <p:cNvGrpSpPr/>
          <p:nvPr/>
        </p:nvGrpSpPr>
        <p:grpSpPr bwMode="auto">
          <a:xfrm>
            <a:off x="1600448" y="1988677"/>
            <a:ext cx="8743513" cy="3921804"/>
            <a:chOff x="182880" y="0"/>
            <a:chExt cx="8818276" cy="5855014"/>
          </a:xfrm>
        </p:grpSpPr>
        <p:pic>
          <p:nvPicPr>
            <p:cNvPr id="62469" name="Picture 3" descr="I:\神经鞘瘤\俞祖明\IMG_450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0" name="Picture 4" descr="I:\神经鞘瘤\俞祖明\IMG_4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036"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1" name="Picture 2" descr="I:\神经鞘瘤\俞祖明\IMG_45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0" y="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4728686" y="-127"/>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642683"/>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sp>
        <p:nvSpPr>
          <p:cNvPr id="63492" name="TextBox 3"/>
          <p:cNvSpPr txBox="1">
            <a:spLocks noChangeArrowheads="1"/>
          </p:cNvSpPr>
          <p:nvPr/>
        </p:nvSpPr>
        <p:spPr bwMode="auto">
          <a:xfrm>
            <a:off x="1811536" y="2713997"/>
            <a:ext cx="752142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Times New Roman" panose="02020603050405020304" pitchFamily="18" charset="0"/>
                <a:ea typeface="微软雅黑" panose="020B0503020204020204" charset="-122"/>
              </a:rPr>
              <a:t>颌骨内成骨性结缔组织</a:t>
            </a:r>
            <a:endParaRPr lang="zh-CN" altLang="en-US" sz="2000" b="1">
              <a:latin typeface="Times New Roman" panose="02020603050405020304" pitchFamily="18" charset="0"/>
              <a:ea typeface="微软雅黑" panose="020B0503020204020204" charset="-122"/>
            </a:endParaRPr>
          </a:p>
        </p:txBody>
      </p:sp>
      <p:grpSp>
        <p:nvGrpSpPr>
          <p:cNvPr id="63493" name="组合 1"/>
          <p:cNvGrpSpPr/>
          <p:nvPr/>
        </p:nvGrpSpPr>
        <p:grpSpPr bwMode="auto">
          <a:xfrm>
            <a:off x="1990882" y="3920217"/>
            <a:ext cx="8353078" cy="1810919"/>
            <a:chOff x="1988388" y="3921368"/>
            <a:chExt cx="8355290" cy="1811498"/>
          </a:xfrm>
        </p:grpSpPr>
        <p:sp>
          <p:nvSpPr>
            <p:cNvPr id="4" name="任意多边形 3"/>
            <p:cNvSpPr/>
            <p:nvPr/>
          </p:nvSpPr>
          <p:spPr>
            <a:xfrm>
              <a:off x="1988388"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骨纤维瘤</a:t>
              </a:r>
              <a:endParaRPr lang="zh-CN" altLang="en-US" sz="2000" dirty="0">
                <a:latin typeface="Times New Roman" panose="02020603050405020304"/>
                <a:ea typeface="微软雅黑" panose="020B0503020204020204" charset="-122"/>
              </a:endParaRPr>
            </a:p>
          </p:txBody>
        </p:sp>
        <p:sp>
          <p:nvSpPr>
            <p:cNvPr id="6" name="任意多边形 5"/>
            <p:cNvSpPr/>
            <p:nvPr/>
          </p:nvSpPr>
          <p:spPr>
            <a:xfrm>
              <a:off x="3947428" y="4302402"/>
              <a:ext cx="1050960" cy="1049431"/>
            </a:xfrm>
            <a:custGeom>
              <a:avLst/>
              <a:gdLst>
                <a:gd name="connsiteX0" fmla="*/ 139266 w 1050669"/>
                <a:gd name="connsiteY0" fmla="*/ 401776 h 1050669"/>
                <a:gd name="connsiteX1" fmla="*/ 401776 w 1050669"/>
                <a:gd name="connsiteY1" fmla="*/ 401776 h 1050669"/>
                <a:gd name="connsiteX2" fmla="*/ 401776 w 1050669"/>
                <a:gd name="connsiteY2" fmla="*/ 139266 h 1050669"/>
                <a:gd name="connsiteX3" fmla="*/ 648893 w 1050669"/>
                <a:gd name="connsiteY3" fmla="*/ 139266 h 1050669"/>
                <a:gd name="connsiteX4" fmla="*/ 648893 w 1050669"/>
                <a:gd name="connsiteY4" fmla="*/ 401776 h 1050669"/>
                <a:gd name="connsiteX5" fmla="*/ 911403 w 1050669"/>
                <a:gd name="connsiteY5" fmla="*/ 401776 h 1050669"/>
                <a:gd name="connsiteX6" fmla="*/ 911403 w 1050669"/>
                <a:gd name="connsiteY6" fmla="*/ 648893 h 1050669"/>
                <a:gd name="connsiteX7" fmla="*/ 648893 w 1050669"/>
                <a:gd name="connsiteY7" fmla="*/ 648893 h 1050669"/>
                <a:gd name="connsiteX8" fmla="*/ 648893 w 1050669"/>
                <a:gd name="connsiteY8" fmla="*/ 911403 h 1050669"/>
                <a:gd name="connsiteX9" fmla="*/ 401776 w 1050669"/>
                <a:gd name="connsiteY9" fmla="*/ 911403 h 1050669"/>
                <a:gd name="connsiteX10" fmla="*/ 401776 w 1050669"/>
                <a:gd name="connsiteY10" fmla="*/ 648893 h 1050669"/>
                <a:gd name="connsiteX11" fmla="*/ 139266 w 1050669"/>
                <a:gd name="connsiteY11" fmla="*/ 648893 h 1050669"/>
                <a:gd name="connsiteX12" fmla="*/ 139266 w 1050669"/>
                <a:gd name="connsiteY12" fmla="*/ 401776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669" h="1050669">
                  <a:moveTo>
                    <a:pt x="139266" y="401776"/>
                  </a:moveTo>
                  <a:lnTo>
                    <a:pt x="401776" y="401776"/>
                  </a:lnTo>
                  <a:lnTo>
                    <a:pt x="401776" y="139266"/>
                  </a:lnTo>
                  <a:lnTo>
                    <a:pt x="648893" y="139266"/>
                  </a:lnTo>
                  <a:lnTo>
                    <a:pt x="648893" y="401776"/>
                  </a:lnTo>
                  <a:lnTo>
                    <a:pt x="911403" y="401776"/>
                  </a:lnTo>
                  <a:lnTo>
                    <a:pt x="911403" y="648893"/>
                  </a:lnTo>
                  <a:lnTo>
                    <a:pt x="648893" y="648893"/>
                  </a:lnTo>
                  <a:lnTo>
                    <a:pt x="648893" y="911403"/>
                  </a:lnTo>
                  <a:lnTo>
                    <a:pt x="401776" y="911403"/>
                  </a:lnTo>
                  <a:lnTo>
                    <a:pt x="401776" y="648893"/>
                  </a:lnTo>
                  <a:lnTo>
                    <a:pt x="139266" y="648893"/>
                  </a:lnTo>
                  <a:lnTo>
                    <a:pt x="139266" y="40177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9234" tIns="401683" rIns="139234" bIns="401683"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7" name="任意多边形 6"/>
            <p:cNvSpPr/>
            <p:nvPr/>
          </p:nvSpPr>
          <p:spPr>
            <a:xfrm>
              <a:off x="5144443"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a:solidFill>
              <a:schemeClr val="tx2">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纤维骨瘤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7103483" y="4302402"/>
              <a:ext cx="1050960" cy="1049431"/>
            </a:xfrm>
            <a:custGeom>
              <a:avLst/>
              <a:gdLst>
                <a:gd name="connsiteX0" fmla="*/ 139266 w 1050669"/>
                <a:gd name="connsiteY0" fmla="*/ 216438 h 1050669"/>
                <a:gd name="connsiteX1" fmla="*/ 911403 w 1050669"/>
                <a:gd name="connsiteY1" fmla="*/ 216438 h 1050669"/>
                <a:gd name="connsiteX2" fmla="*/ 911403 w 1050669"/>
                <a:gd name="connsiteY2" fmla="*/ 463555 h 1050669"/>
                <a:gd name="connsiteX3" fmla="*/ 139266 w 1050669"/>
                <a:gd name="connsiteY3" fmla="*/ 463555 h 1050669"/>
                <a:gd name="connsiteX4" fmla="*/ 139266 w 1050669"/>
                <a:gd name="connsiteY4" fmla="*/ 216438 h 1050669"/>
                <a:gd name="connsiteX5" fmla="*/ 139266 w 1050669"/>
                <a:gd name="connsiteY5" fmla="*/ 587114 h 1050669"/>
                <a:gd name="connsiteX6" fmla="*/ 911403 w 1050669"/>
                <a:gd name="connsiteY6" fmla="*/ 587114 h 1050669"/>
                <a:gd name="connsiteX7" fmla="*/ 911403 w 1050669"/>
                <a:gd name="connsiteY7" fmla="*/ 834231 h 1050669"/>
                <a:gd name="connsiteX8" fmla="*/ 139266 w 1050669"/>
                <a:gd name="connsiteY8" fmla="*/ 834231 h 1050669"/>
                <a:gd name="connsiteX9" fmla="*/ 139266 w 1050669"/>
                <a:gd name="connsiteY9" fmla="*/ 587114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669" h="1050669">
                  <a:moveTo>
                    <a:pt x="139266" y="216438"/>
                  </a:moveTo>
                  <a:lnTo>
                    <a:pt x="911403" y="216438"/>
                  </a:lnTo>
                  <a:lnTo>
                    <a:pt x="911403" y="463555"/>
                  </a:lnTo>
                  <a:lnTo>
                    <a:pt x="139266" y="463555"/>
                  </a:lnTo>
                  <a:lnTo>
                    <a:pt x="139266" y="216438"/>
                  </a:lnTo>
                  <a:close/>
                  <a:moveTo>
                    <a:pt x="139266" y="587114"/>
                  </a:moveTo>
                  <a:lnTo>
                    <a:pt x="911403" y="587114"/>
                  </a:lnTo>
                  <a:lnTo>
                    <a:pt x="911403" y="834231"/>
                  </a:lnTo>
                  <a:lnTo>
                    <a:pt x="139266" y="834231"/>
                  </a:lnTo>
                  <a:lnTo>
                    <a:pt x="139266" y="587114"/>
                  </a:lnTo>
                  <a:close/>
                </a:path>
              </a:pathLst>
            </a:custGeom>
            <a:solidFill>
              <a:schemeClr val="tx1"/>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9234" tIns="216388" rIns="139234" bIns="216388"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9" name="任意多边形 8"/>
            <p:cNvSpPr/>
            <p:nvPr/>
          </p:nvSpPr>
          <p:spPr>
            <a:xfrm>
              <a:off x="8300498" y="3921368"/>
              <a:ext cx="2043180"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骨化纤维瘤</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sp>
        <p:nvSpPr>
          <p:cNvPr id="64515" name="矩形 5"/>
          <p:cNvSpPr>
            <a:spLocks noChangeArrowheads="1"/>
          </p:cNvSpPr>
          <p:nvPr/>
        </p:nvSpPr>
        <p:spPr bwMode="auto">
          <a:xfrm>
            <a:off x="1271911" y="2061686"/>
            <a:ext cx="10094163" cy="406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等腰三角形 6"/>
          <p:cNvSpPr/>
          <p:nvPr/>
        </p:nvSpPr>
        <p:spPr>
          <a:xfrm>
            <a:off x="2662037" y="1928336"/>
            <a:ext cx="4064647"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778421" y="2370837"/>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多数在儿童期已发病，女性多见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781596" y="3016799"/>
            <a:ext cx="4428100"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生长缓慢，面部畸形</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78421" y="3670698"/>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质硬，界限不清</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778421" y="4321422"/>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上、下颌骨均可发生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781596" y="4970560"/>
            <a:ext cx="4423338" cy="80943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临床及影像学与骨纤维异常增殖症很难鉴别，需结合病理确诊</a:t>
            </a:r>
            <a:endParaRPr lang="zh-CN" altLang="en-US" sz="2000" dirty="0">
              <a:latin typeface="Times New Roman" panose="02020603050405020304"/>
              <a:ea typeface="微软雅黑" panose="020B0503020204020204" charset="-122"/>
            </a:endParaRPr>
          </a:p>
        </p:txBody>
      </p:sp>
      <p:sp>
        <p:nvSpPr>
          <p:cNvPr id="64522" name="Rectangle 2"/>
          <p:cNvSpPr txBox="1">
            <a:spLocks noChangeArrowheads="1"/>
          </p:cNvSpPr>
          <p:nvPr/>
        </p:nvSpPr>
        <p:spPr bwMode="auto">
          <a:xfrm>
            <a:off x="4772501" y="13957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752195"/>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840632"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5540" name="Rectangle 2"/>
          <p:cNvSpPr txBox="1">
            <a:spLocks noChangeArrowheads="1"/>
          </p:cNvSpPr>
          <p:nvPr/>
        </p:nvSpPr>
        <p:spPr bwMode="auto">
          <a:xfrm>
            <a:off x="4674711" y="11798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6563" name="Rectangle 12"/>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16" name="Text Box 3"/>
          <p:cNvSpPr txBox="1">
            <a:spLocks noChangeArrowheads="1"/>
          </p:cNvSpPr>
          <p:nvPr/>
        </p:nvSpPr>
        <p:spPr bwMode="auto">
          <a:xfrm>
            <a:off x="573405" y="1351915"/>
            <a:ext cx="5707380" cy="415290"/>
          </a:xfrm>
          <a:prstGeom prst="rect">
            <a:avLst/>
          </a:prstGeom>
          <a:solidFill>
            <a:schemeClr val="accent2">
              <a:lumMod val="40000"/>
              <a:lumOff val="60000"/>
            </a:schemeClr>
          </a:solidFill>
        </p:spPr>
        <p:txBody>
          <a:bodyPr wrap="square"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病例：下颌骨节段性切除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6565" name="组合 18"/>
          <p:cNvGrpSpPr/>
          <p:nvPr/>
        </p:nvGrpSpPr>
        <p:grpSpPr bwMode="auto">
          <a:xfrm>
            <a:off x="4152557" y="1845836"/>
            <a:ext cx="3915456" cy="4340807"/>
            <a:chOff x="2714612" y="1928802"/>
            <a:chExt cx="3286148" cy="4786322"/>
          </a:xfrm>
        </p:grpSpPr>
        <p:grpSp>
          <p:nvGrpSpPr>
            <p:cNvPr id="66567" name="组合 13"/>
            <p:cNvGrpSpPr/>
            <p:nvPr/>
          </p:nvGrpSpPr>
          <p:grpSpPr bwMode="auto">
            <a:xfrm>
              <a:off x="2714612" y="1928802"/>
              <a:ext cx="3286148" cy="4786322"/>
              <a:chOff x="2500298" y="1571612"/>
              <a:chExt cx="4110052" cy="5572164"/>
            </a:xfrm>
          </p:grpSpPr>
          <p:pic>
            <p:nvPicPr>
              <p:cNvPr id="66570" name="Picture 5" descr="IMG_993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0298"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4" descr="IMG_99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2" name="Picture 11" descr="ma%20ling%203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1571612"/>
                <a:ext cx="2143140" cy="24765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3" name="Picture 10" descr="ma%20ling%203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571612"/>
                <a:ext cx="1928826" cy="25241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2929070" y="5428855"/>
              <a:ext cx="1214823" cy="215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8" name="矩形 17"/>
            <p:cNvSpPr/>
            <p:nvPr/>
          </p:nvSpPr>
          <p:spPr>
            <a:xfrm>
              <a:off x="4500880" y="5143600"/>
              <a:ext cx="571447" cy="2135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6566" name="Rectangle 2"/>
          <p:cNvSpPr txBox="1">
            <a:spLocks noChangeArrowheads="1"/>
          </p:cNvSpPr>
          <p:nvPr/>
        </p:nvSpPr>
        <p:spPr bwMode="auto">
          <a:xfrm>
            <a:off x="4772501" y="15036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r>
              <a:rPr lang="zh-CN" altLang="en-US" sz="2800" dirty="0" smtClean="0">
                <a:latin typeface="微软雅黑" panose="020B0503020204020204" charset="-122"/>
                <a:ea typeface="微软雅黑" panose="020B0503020204020204" charset="-122"/>
              </a:rPr>
              <a:t>病史采集：肿瘤发现时间，确切的部位，生长的速度和最近是否突然加速生长。病员的年龄、职业和生活习惯，过去有无肿瘤史、家族史。</a:t>
            </a:r>
            <a:endParaRPr lang="en-US" altLang="zh-CN"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16594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病史采集</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组合 6"/>
          <p:cNvGrpSpPr/>
          <p:nvPr/>
        </p:nvGrpSpPr>
        <p:grpSpPr bwMode="auto">
          <a:xfrm>
            <a:off x="679911" y="2420378"/>
            <a:ext cx="10741713" cy="3577397"/>
            <a:chOff x="500034" y="1214422"/>
            <a:chExt cx="9191668" cy="4110052"/>
          </a:xfrm>
        </p:grpSpPr>
        <p:pic>
          <p:nvPicPr>
            <p:cNvPr id="67589" name="Picture 2" descr="IMG_00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34"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0" name="Picture 3" descr="IMG_0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8"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1" name="Picture 4" descr="IMG_0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702" y="2357430"/>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2" name="Picture 9" descr="IMG_0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68"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3" name="Picture 8" descr="IMG_0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34"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573573" y="1528409"/>
            <a:ext cx="4874085"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67588" name="Rectangle 2"/>
          <p:cNvSpPr txBox="1">
            <a:spLocks noChangeArrowheads="1"/>
          </p:cNvSpPr>
          <p:nvPr/>
        </p:nvSpPr>
        <p:spPr bwMode="auto">
          <a:xfrm>
            <a:off x="4727416" y="10718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8611" name="Rectangle 4"/>
          <p:cNvSpPr>
            <a:spLocks noChangeArrowheads="1"/>
          </p:cNvSpPr>
          <p:nvPr/>
        </p:nvSpPr>
        <p:spPr bwMode="auto">
          <a:xfrm>
            <a:off x="2205" y="3525022"/>
            <a:ext cx="220612"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9" name="Text Box 3"/>
          <p:cNvSpPr txBox="1">
            <a:spLocks noChangeArrowheads="1"/>
          </p:cNvSpPr>
          <p:nvPr/>
        </p:nvSpPr>
        <p:spPr bwMode="auto">
          <a:xfrm>
            <a:off x="383117" y="1671251"/>
            <a:ext cx="499311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8613" name="组合 11"/>
          <p:cNvGrpSpPr/>
          <p:nvPr/>
        </p:nvGrpSpPr>
        <p:grpSpPr bwMode="auto">
          <a:xfrm>
            <a:off x="1621080" y="2499735"/>
            <a:ext cx="9395825" cy="3050469"/>
            <a:chOff x="1214414" y="2500306"/>
            <a:chExt cx="7050308" cy="3049200"/>
          </a:xfrm>
        </p:grpSpPr>
        <p:grpSp>
          <p:nvGrpSpPr>
            <p:cNvPr id="68615" name="组合 6"/>
            <p:cNvGrpSpPr/>
            <p:nvPr/>
          </p:nvGrpSpPr>
          <p:grpSpPr bwMode="auto">
            <a:xfrm>
              <a:off x="1214414" y="2500306"/>
              <a:ext cx="7050308" cy="3049200"/>
              <a:chOff x="1643042" y="2357430"/>
              <a:chExt cx="7050308" cy="3049200"/>
            </a:xfrm>
          </p:grpSpPr>
          <p:pic>
            <p:nvPicPr>
              <p:cNvPr id="68618" name="Picture 2" descr="IMG_16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042"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9" name="Picture 1" descr="IMG_16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4"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20"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46" y="2357430"/>
                <a:ext cx="2906904" cy="3049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0" name="矩形 9"/>
            <p:cNvSpPr/>
            <p:nvPr/>
          </p:nvSpPr>
          <p:spPr>
            <a:xfrm>
              <a:off x="1643149" y="4072500"/>
              <a:ext cx="1214749" cy="2141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1" name="矩形 10"/>
            <p:cNvSpPr/>
            <p:nvPr/>
          </p:nvSpPr>
          <p:spPr>
            <a:xfrm>
              <a:off x="3358089" y="3999522"/>
              <a:ext cx="856279" cy="1443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8614" name="Rectangle 2"/>
          <p:cNvSpPr txBox="1">
            <a:spLocks noChangeArrowheads="1"/>
          </p:cNvSpPr>
          <p:nvPr/>
        </p:nvSpPr>
        <p:spPr bwMode="auto">
          <a:xfrm>
            <a:off x="4772501" y="20434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3200" b="1">
                <a:latin typeface="微软雅黑" panose="020B0503020204020204" charset="-122"/>
                <a:ea typeface="微软雅黑" panose="020B0503020204020204" charset="-122"/>
              </a:rPr>
              <a:t>第四节 口腔颌面部恶性肿瘤</a:t>
            </a:r>
            <a:endParaRPr lang="zh-CN" altLang="en-US" sz="3200" b="1">
              <a:latin typeface="微软雅黑" panose="020B0503020204020204" charset="-122"/>
              <a:ea typeface="微软雅黑" panose="020B0503020204020204" charset="-122"/>
            </a:endParaRPr>
          </a:p>
        </p:txBody>
      </p:sp>
      <p:sp>
        <p:nvSpPr>
          <p:cNvPr id="43010" name="Rectangle 5"/>
          <p:cNvSpPr>
            <a:spLocks noGrp="1" noChangeArrowheads="1"/>
          </p:cNvSpPr>
          <p:nvPr>
            <p:ph idx="1"/>
          </p:nvPr>
        </p:nvSpPr>
        <p:spPr/>
        <p:txBody>
          <a:bodyPr/>
          <a:lstStyle/>
          <a:p>
            <a:pPr marL="633095" indent="-633095">
              <a:lnSpc>
                <a:spcPct val="150000"/>
              </a:lnSpc>
              <a:buNone/>
            </a:pPr>
            <a:r>
              <a:rPr lang="en-US" altLang="zh-CN" sz="2000" b="1">
                <a:solidFill>
                  <a:srgbClr val="000000"/>
                </a:solidFill>
                <a:latin typeface="Times New Roman" panose="02020603050405020304" pitchFamily="18" charset="0"/>
                <a:ea typeface="微软雅黑" panose="020B0503020204020204" charset="-122"/>
              </a:rPr>
              <a:t> </a:t>
            </a:r>
            <a:r>
              <a:rPr lang="en-US" altLang="zh-CN" sz="2800" b="1">
                <a:solidFill>
                  <a:srgbClr val="000000"/>
                </a:solidFill>
                <a:latin typeface="Times New Roman" panose="02020603050405020304" pitchFamily="18" charset="0"/>
                <a:ea typeface="微软雅黑" panose="020B0503020204020204" charset="-122"/>
              </a:rPr>
              <a:t>   </a:t>
            </a:r>
            <a:r>
              <a:rPr lang="zh-CN" altLang="en-US" sz="2800" b="1">
                <a:solidFill>
                  <a:srgbClr val="000000"/>
                </a:solidFill>
                <a:latin typeface="Times New Roman" panose="02020603050405020304" pitchFamily="18" charset="0"/>
                <a:ea typeface="微软雅黑" panose="020B0503020204020204" charset="-122"/>
              </a:rPr>
              <a:t>全身恶性肿瘤：</a:t>
            </a:r>
            <a:endParaRPr lang="zh-CN" altLang="en-US" sz="2800" b="1">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全球每年发病</a:t>
            </a:r>
            <a:r>
              <a:rPr lang="en-US" altLang="zh-CN" sz="2800">
                <a:solidFill>
                  <a:srgbClr val="000000"/>
                </a:solidFill>
                <a:latin typeface="Times New Roman" panose="02020603050405020304" pitchFamily="18" charset="0"/>
                <a:ea typeface="微软雅黑" panose="020B0503020204020204" charset="-122"/>
              </a:rPr>
              <a:t>1000</a:t>
            </a:r>
            <a:r>
              <a:rPr lang="zh-CN" altLang="en-US" sz="2800">
                <a:solidFill>
                  <a:srgbClr val="000000"/>
                </a:solidFill>
                <a:latin typeface="Times New Roman" panose="02020603050405020304" pitchFamily="18" charset="0"/>
                <a:ea typeface="微软雅黑" panose="020B0503020204020204" charset="-122"/>
              </a:rPr>
              <a:t>万   全球每年死亡</a:t>
            </a:r>
            <a:r>
              <a:rPr lang="en-US" altLang="zh-CN" sz="2800">
                <a:solidFill>
                  <a:srgbClr val="000000"/>
                </a:solidFill>
                <a:latin typeface="Times New Roman" panose="02020603050405020304" pitchFamily="18" charset="0"/>
                <a:ea typeface="微软雅黑" panose="020B0503020204020204" charset="-122"/>
              </a:rPr>
              <a:t>600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中国每年发病</a:t>
            </a:r>
            <a:r>
              <a:rPr lang="en-US" altLang="zh-CN" sz="2800">
                <a:solidFill>
                  <a:srgbClr val="000000"/>
                </a:solidFill>
                <a:latin typeface="Times New Roman" panose="02020603050405020304" pitchFamily="18" charset="0"/>
                <a:ea typeface="微软雅黑" panose="020B0503020204020204" charset="-122"/>
              </a:rPr>
              <a:t>200</a:t>
            </a:r>
            <a:r>
              <a:rPr lang="zh-CN" altLang="en-US" sz="2800">
                <a:solidFill>
                  <a:srgbClr val="000000"/>
                </a:solidFill>
                <a:latin typeface="Times New Roman" panose="02020603050405020304" pitchFamily="18" charset="0"/>
                <a:ea typeface="微软雅黑" panose="020B0503020204020204" charset="-122"/>
              </a:rPr>
              <a:t>万    中国每年死亡</a:t>
            </a:r>
            <a:r>
              <a:rPr lang="en-US" altLang="zh-CN" sz="2800">
                <a:solidFill>
                  <a:srgbClr val="000000"/>
                </a:solidFill>
                <a:latin typeface="Times New Roman" panose="02020603050405020304" pitchFamily="18" charset="0"/>
                <a:ea typeface="微软雅黑" panose="020B0503020204020204" charset="-122"/>
              </a:rPr>
              <a:t>140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      </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口腔颌面癌：</a:t>
            </a:r>
            <a:r>
              <a:rPr lang="en-US" altLang="zh-CN" sz="2800">
                <a:solidFill>
                  <a:srgbClr val="000000"/>
                </a:solidFill>
                <a:latin typeface="Times New Roman" panose="02020603050405020304" pitchFamily="18" charset="0"/>
                <a:ea typeface="微软雅黑" panose="020B0503020204020204" charset="-122"/>
              </a:rPr>
              <a:t>3/10</a:t>
            </a:r>
            <a:r>
              <a:rPr lang="zh-CN" altLang="en-US" sz="2800">
                <a:solidFill>
                  <a:srgbClr val="000000"/>
                </a:solidFill>
                <a:latin typeface="Times New Roman" panose="02020603050405020304" pitchFamily="18" charset="0"/>
                <a:ea typeface="微软雅黑" panose="020B0503020204020204" charset="-122"/>
              </a:rPr>
              <a:t>万，占全身恶性肿瘤</a:t>
            </a:r>
            <a:r>
              <a:rPr lang="en-US" altLang="zh-CN" sz="2800">
                <a:solidFill>
                  <a:srgbClr val="000000"/>
                </a:solidFill>
                <a:latin typeface="Times New Roman" panose="02020603050405020304" pitchFamily="18" charset="0"/>
                <a:ea typeface="微软雅黑" panose="020B0503020204020204" charset="-122"/>
              </a:rPr>
              <a:t>8.2%</a:t>
            </a:r>
            <a:r>
              <a:rPr lang="zh-CN" altLang="en-US" sz="2800">
                <a:solidFill>
                  <a:srgbClr val="000000"/>
                </a:solidFill>
                <a:latin typeface="Times New Roman" panose="02020603050405020304" pitchFamily="18" charset="0"/>
                <a:ea typeface="微软雅黑" panose="020B0503020204020204" charset="-122"/>
              </a:rPr>
              <a:t>，排序第</a:t>
            </a:r>
            <a:r>
              <a:rPr lang="en-US" altLang="zh-CN" sz="2800">
                <a:solidFill>
                  <a:srgbClr val="000000"/>
                </a:solidFill>
                <a:latin typeface="Times New Roman" panose="02020603050405020304" pitchFamily="18" charset="0"/>
                <a:ea typeface="微软雅黑" panose="020B0503020204020204" charset="-122"/>
              </a:rPr>
              <a:t>10</a:t>
            </a:r>
            <a:r>
              <a:rPr lang="zh-CN" altLang="en-US" sz="2800">
                <a:solidFill>
                  <a:srgbClr val="000000"/>
                </a:solidFill>
                <a:latin typeface="Times New Roman" panose="02020603050405020304" pitchFamily="18" charset="0"/>
                <a:ea typeface="微软雅黑" panose="020B0503020204020204" charset="-122"/>
              </a:rPr>
              <a:t>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口腔癌发病率逐年增高，半个世纪上升</a:t>
            </a:r>
            <a:r>
              <a:rPr lang="en-US" altLang="zh-CN" sz="2800">
                <a:solidFill>
                  <a:srgbClr val="000000"/>
                </a:solidFill>
                <a:latin typeface="Times New Roman" panose="02020603050405020304" pitchFamily="18" charset="0"/>
                <a:ea typeface="微软雅黑" panose="020B0503020204020204" charset="-122"/>
              </a:rPr>
              <a:t>3</a:t>
            </a:r>
            <a:r>
              <a:rPr lang="zh-CN" altLang="en-US" sz="2800">
                <a:solidFill>
                  <a:srgbClr val="000000"/>
                </a:solidFill>
                <a:latin typeface="Times New Roman" panose="02020603050405020304" pitchFamily="18" charset="0"/>
                <a:ea typeface="微软雅黑" panose="020B0503020204020204" charset="-122"/>
              </a:rPr>
              <a:t>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口腔癌患病年龄：</a:t>
            </a:r>
            <a:r>
              <a:rPr lang="en-US" altLang="zh-CN" sz="2800">
                <a:solidFill>
                  <a:srgbClr val="000000"/>
                </a:solidFill>
                <a:latin typeface="Times New Roman" panose="02020603050405020304" pitchFamily="18" charset="0"/>
                <a:ea typeface="微软雅黑" panose="020B0503020204020204" charset="-122"/>
              </a:rPr>
              <a:t>40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60</a:t>
            </a:r>
            <a:r>
              <a:rPr lang="zh-CN" altLang="en-US" sz="2800">
                <a:solidFill>
                  <a:srgbClr val="000000"/>
                </a:solidFill>
                <a:latin typeface="Times New Roman" panose="02020603050405020304" pitchFamily="18" charset="0"/>
                <a:ea typeface="微软雅黑" panose="020B0503020204020204" charset="-122"/>
              </a:rPr>
              <a:t>岁（年轻化趋势）。</a:t>
            </a:r>
            <a:endParaRPr lang="en-US" altLang="zh-CN" sz="2800">
              <a:solidFill>
                <a:srgbClr val="000000"/>
              </a:solidFill>
              <a:latin typeface="Times New Roman" panose="02020603050405020304" pitchFamily="18" charset="0"/>
              <a:ea typeface="微软雅黑" panose="020B0503020204020204" charset="-122"/>
            </a:endParaRPr>
          </a:p>
          <a:p>
            <a:pPr marL="633095" indent="-63309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a:p>
            <a:pPr marL="1087120" lvl="1" indent="-54292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p:txBody>
      </p:sp>
      <p:pic>
        <p:nvPicPr>
          <p:cNvPr id="43014"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
          <p:cNvSpPr>
            <a:spLocks noChangeArrowheads="1"/>
          </p:cNvSpPr>
          <p:nvPr/>
        </p:nvSpPr>
        <p:spPr bwMode="auto">
          <a:xfrm>
            <a:off x="831191" y="1028259"/>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2800">
                <a:latin typeface="Times New Roman" panose="02020603050405020304" pitchFamily="18" charset="0"/>
                <a:ea typeface="微软雅黑" panose="020B0503020204020204" charset="-122"/>
              </a:rPr>
              <a:t>概述</a:t>
            </a:r>
            <a:endParaRPr lang="zh-CN" altLang="en-US" sz="28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191760" y="1089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组织来源</a:t>
            </a:r>
            <a:endParaRPr kumimoji="1" lang="zh-CN" altLang="en-US" sz="3200" b="1">
              <a:latin typeface="Times New Roman" panose="02020603050405020304" pitchFamily="18" charset="0"/>
              <a:ea typeface="微软雅黑" panose="020B0503020204020204" charset="-122"/>
              <a:cs typeface="+mn-cs"/>
            </a:endParaRPr>
          </a:p>
        </p:txBody>
      </p:sp>
      <p:sp>
        <p:nvSpPr>
          <p:cNvPr id="44035" name="Rectangle 3"/>
          <p:cNvSpPr>
            <a:spLocks noGrp="1" noChangeArrowheads="1"/>
          </p:cNvSpPr>
          <p:nvPr>
            <p:ph idx="1"/>
          </p:nvPr>
        </p:nvSpPr>
        <p:spPr>
          <a:xfrm>
            <a:off x="1029970" y="1341756"/>
            <a:ext cx="10972800" cy="4525963"/>
          </a:xfrm>
        </p:spPr>
        <p:txBody>
          <a:bodyPr/>
          <a:lstStyle/>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1.</a:t>
            </a:r>
            <a:r>
              <a:rPr lang="zh-CN" altLang="en-US" sz="2800" b="1">
                <a:solidFill>
                  <a:srgbClr val="000000"/>
                </a:solidFill>
                <a:latin typeface="Times New Roman" panose="02020603050405020304" pitchFamily="18" charset="0"/>
                <a:ea typeface="微软雅黑" panose="020B0503020204020204" charset="-122"/>
              </a:rPr>
              <a:t>上皮来源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上皮性恶性肿瘤占</a:t>
            </a:r>
            <a:r>
              <a:rPr lang="en-US" altLang="zh-CN" sz="2800">
                <a:solidFill>
                  <a:srgbClr val="000000"/>
                </a:solidFill>
                <a:latin typeface="Times New Roman" panose="02020603050405020304" pitchFamily="18" charset="0"/>
                <a:ea typeface="微软雅黑" panose="020B0503020204020204" charset="-122"/>
              </a:rPr>
              <a:t>90%</a:t>
            </a:r>
            <a:r>
              <a:rPr lang="zh-CN" altLang="en-US"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鳞状上皮癌，其次腺源性上皮癌。</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2.</a:t>
            </a:r>
            <a:r>
              <a:rPr lang="zh-CN" altLang="en-US" sz="2800" b="1">
                <a:solidFill>
                  <a:srgbClr val="000000"/>
                </a:solidFill>
                <a:latin typeface="Times New Roman" panose="02020603050405020304" pitchFamily="18" charset="0"/>
                <a:ea typeface="微软雅黑" panose="020B0503020204020204" charset="-122"/>
              </a:rPr>
              <a:t>间充质来源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纤维肉瘤、骨肉瘤、横纹肌肉瘤、软骨肉瘤等。</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3.</a:t>
            </a:r>
            <a:r>
              <a:rPr lang="zh-CN" altLang="en-US" sz="2800" b="1">
                <a:solidFill>
                  <a:srgbClr val="000000"/>
                </a:solidFill>
                <a:latin typeface="Times New Roman" panose="02020603050405020304" pitchFamily="18" charset="0"/>
                <a:ea typeface="微软雅黑" panose="020B0503020204020204" charset="-122"/>
              </a:rPr>
              <a:t>淋巴造血系统来源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恶性淋巴瘤。</a:t>
            </a:r>
            <a:endParaRPr lang="zh-CN" altLang="en-US" sz="2800">
              <a:solidFill>
                <a:srgbClr val="000000"/>
              </a:solidFill>
              <a:latin typeface="Times New Roman" panose="02020603050405020304" pitchFamily="18" charset="0"/>
              <a:ea typeface="微软雅黑" panose="020B0503020204020204" charset="-122"/>
            </a:endParaRPr>
          </a:p>
        </p:txBody>
      </p:sp>
      <p:pic>
        <p:nvPicPr>
          <p:cNvPr id="44039"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1">
                <a:latin typeface="微软雅黑" panose="020B0503020204020204" charset="-122"/>
                <a:ea typeface="微软雅黑" panose="020B0503020204020204" charset="-122"/>
              </a:rPr>
              <a:t>好发部位</a:t>
            </a:r>
            <a:endParaRPr lang="zh-CN" altLang="en-US" sz="3200" b="1">
              <a:latin typeface="微软雅黑" panose="020B0503020204020204" charset="-122"/>
              <a:ea typeface="微软雅黑" panose="020B0503020204020204" charset="-122"/>
            </a:endParaRPr>
          </a:p>
        </p:txBody>
      </p:sp>
      <p:pic>
        <p:nvPicPr>
          <p:cNvPr id="45058" name="Picture 5" descr="DSC00382"/>
          <p:cNvPicPr>
            <a:picLocks noGrp="1" noChangeAspect="1" noChangeArrowheads="1"/>
          </p:cNvPicPr>
          <p:nvPr>
            <p:ph idx="4294967295"/>
          </p:nvPr>
        </p:nvPicPr>
        <p:blipFill>
          <a:blip r:embed="rId1">
            <a:lum bright="12000" contrast="-6000"/>
            <a:extLst>
              <a:ext uri="{28A0092B-C50C-407E-A947-70E740481C1C}">
                <a14:useLocalDpi xmlns:a14="http://schemas.microsoft.com/office/drawing/2010/main" val="0"/>
              </a:ext>
            </a:extLst>
          </a:blip>
          <a:srcRect/>
          <a:stretch>
            <a:fillRect/>
          </a:stretch>
        </p:blipFill>
        <p:spPr>
          <a:xfrm>
            <a:off x="609600" y="1007110"/>
            <a:ext cx="5473065" cy="3225165"/>
          </a:xfrm>
          <a:noFill/>
        </p:spPr>
      </p:pic>
      <p:pic>
        <p:nvPicPr>
          <p:cNvPr id="45063"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6029325" y="744220"/>
            <a:ext cx="5795645" cy="3196590"/>
          </a:xfrm>
          <a:noFill/>
        </p:spPr>
      </p:pic>
      <p:pic>
        <p:nvPicPr>
          <p:cNvPr id="6"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5685155" y="916940"/>
            <a:ext cx="6010910" cy="3315335"/>
          </a:xfrm>
          <a:noFill/>
        </p:spPr>
      </p:pic>
      <p:pic>
        <p:nvPicPr>
          <p:cNvPr id="9" name="图片 8" descr="牙龈癌"/>
          <p:cNvPicPr>
            <a:picLocks noChangeAspect="1"/>
          </p:cNvPicPr>
          <p:nvPr/>
        </p:nvPicPr>
        <p:blipFill>
          <a:blip r:embed="rId4"/>
          <a:stretch>
            <a:fillRect/>
          </a:stretch>
        </p:blipFill>
        <p:spPr>
          <a:xfrm>
            <a:off x="1584960" y="1673860"/>
            <a:ext cx="5877560" cy="3244215"/>
          </a:xfrm>
          <a:prstGeom prst="rect">
            <a:avLst/>
          </a:prstGeom>
        </p:spPr>
      </p:pic>
      <p:pic>
        <p:nvPicPr>
          <p:cNvPr id="10" name="图片 9" descr="颊癌"/>
          <p:cNvPicPr>
            <a:picLocks noChangeAspect="1"/>
          </p:cNvPicPr>
          <p:nvPr/>
        </p:nvPicPr>
        <p:blipFill>
          <a:blip r:embed="rId5"/>
          <a:stretch>
            <a:fillRect/>
          </a:stretch>
        </p:blipFill>
        <p:spPr>
          <a:xfrm>
            <a:off x="2490470" y="2395855"/>
            <a:ext cx="5625465" cy="3112770"/>
          </a:xfrm>
          <a:prstGeom prst="rect">
            <a:avLst/>
          </a:prstGeom>
        </p:spPr>
      </p:pic>
      <p:pic>
        <p:nvPicPr>
          <p:cNvPr id="11" name="图片 10" descr="腭癌"/>
          <p:cNvPicPr>
            <a:picLocks noChangeAspect="1"/>
          </p:cNvPicPr>
          <p:nvPr/>
        </p:nvPicPr>
        <p:blipFill>
          <a:blip r:embed="rId6"/>
          <a:stretch>
            <a:fillRect/>
          </a:stretch>
        </p:blipFill>
        <p:spPr>
          <a:xfrm>
            <a:off x="4074160" y="2054860"/>
            <a:ext cx="5930900" cy="3312795"/>
          </a:xfrm>
          <a:prstGeom prst="rect">
            <a:avLst/>
          </a:prstGeom>
        </p:spPr>
      </p:pic>
      <p:pic>
        <p:nvPicPr>
          <p:cNvPr id="12" name="图片 11" descr="唇癌"/>
          <p:cNvPicPr>
            <a:picLocks noChangeAspect="1"/>
          </p:cNvPicPr>
          <p:nvPr/>
        </p:nvPicPr>
        <p:blipFill>
          <a:blip r:embed="rId7"/>
          <a:stretch>
            <a:fillRect/>
          </a:stretch>
        </p:blipFill>
        <p:spPr>
          <a:xfrm>
            <a:off x="5685155" y="1007110"/>
            <a:ext cx="6181090" cy="34791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191760" y="1343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致病因素</a:t>
            </a:r>
            <a:endParaRPr kumimoji="1" lang="zh-CN" altLang="en-US" sz="3200" b="1">
              <a:latin typeface="Times New Roman" panose="02020603050405020304" pitchFamily="18" charset="0"/>
              <a:ea typeface="微软雅黑" panose="020B0503020204020204" charset="-122"/>
              <a:cs typeface="+mn-cs"/>
            </a:endParaRPr>
          </a:p>
        </p:txBody>
      </p:sp>
      <p:sp>
        <p:nvSpPr>
          <p:cNvPr id="28675" name="Rectangle 3"/>
          <p:cNvSpPr>
            <a:spLocks noGrp="1" noChangeArrowheads="1"/>
          </p:cNvSpPr>
          <p:nvPr>
            <p:ph idx="1"/>
          </p:nvPr>
        </p:nvSpPr>
        <p:spPr/>
        <p:txBody>
          <a:bodyPr rtlCol="0">
            <a:normAutofit/>
          </a:bodyPr>
          <a:lstStyle/>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1.</a:t>
            </a:r>
            <a:r>
              <a:rPr lang="zh-CN" altLang="en-US" sz="2800" b="1" dirty="0">
                <a:solidFill>
                  <a:srgbClr val="000000"/>
                </a:solidFill>
                <a:latin typeface="Times New Roman" panose="02020603050405020304"/>
                <a:ea typeface="微软雅黑" panose="020B0503020204020204" charset="-122"/>
              </a:rPr>
              <a:t>烟、过量饮酒</a:t>
            </a:r>
            <a:endParaRPr lang="zh-CN" altLang="en-US" sz="2800" b="1" dirty="0">
              <a:solidFill>
                <a:srgbClr val="000000"/>
              </a:solidFill>
              <a:latin typeface="Times New Roman" panose="02020603050405020304"/>
              <a:ea typeface="微软雅黑" panose="020B0503020204020204" charset="-122"/>
            </a:endParaRPr>
          </a:p>
          <a:p>
            <a:pPr marL="725805" indent="-725805" defTabSz="1088390">
              <a:lnSpc>
                <a:spcPct val="150000"/>
              </a:lnSpc>
              <a:buNone/>
              <a:defRPr/>
            </a:pPr>
            <a:r>
              <a:rPr lang="zh-CN" altLang="en-US" sz="2800" dirty="0">
                <a:solidFill>
                  <a:srgbClr val="000000"/>
                </a:solidFill>
                <a:latin typeface="Times New Roman" panose="02020603050405020304"/>
                <a:ea typeface="微软雅黑" panose="020B0503020204020204" charset="-122"/>
              </a:rPr>
              <a:t>无烟烟草（</a:t>
            </a:r>
            <a:r>
              <a:rPr lang="en-US" altLang="zh-CN" sz="2800" dirty="0">
                <a:solidFill>
                  <a:srgbClr val="000000"/>
                </a:solidFill>
                <a:latin typeface="Times New Roman" panose="02020603050405020304"/>
                <a:ea typeface="微软雅黑" panose="020B0503020204020204" charset="-122"/>
              </a:rPr>
              <a:t>smokeless tobacco</a:t>
            </a:r>
            <a:r>
              <a:rPr lang="zh-CN" altLang="en-US" sz="2800" dirty="0">
                <a:solidFill>
                  <a:srgbClr val="000000"/>
                </a:solidFill>
                <a:latin typeface="Times New Roman" panose="02020603050405020304"/>
                <a:ea typeface="微软雅黑" panose="020B0503020204020204" charset="-122"/>
              </a:rPr>
              <a:t>）</a:t>
            </a:r>
            <a:r>
              <a:rPr lang="en-US" altLang="zh-CN" sz="2800" dirty="0">
                <a:solidFill>
                  <a:srgbClr val="000000"/>
                </a:solidFill>
                <a:latin typeface="Times New Roman" panose="02020603050405020304"/>
                <a:ea typeface="微软雅黑" panose="020B0503020204020204" charset="-122"/>
              </a:rPr>
              <a:t>/</a:t>
            </a:r>
            <a:r>
              <a:rPr lang="zh-CN" altLang="en-US" sz="2800" dirty="0">
                <a:solidFill>
                  <a:srgbClr val="000000"/>
                </a:solidFill>
                <a:latin typeface="Times New Roman" panose="02020603050405020304"/>
                <a:ea typeface="微软雅黑" panose="020B0503020204020204" charset="-122"/>
              </a:rPr>
              <a:t>嚼食烟草：口含槟榔壳和石灰尘埃。</a:t>
            </a:r>
            <a:endParaRPr lang="zh-CN" altLang="en-US"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2.</a:t>
            </a:r>
            <a:r>
              <a:rPr lang="zh-CN" altLang="en-US" sz="2800" b="1" dirty="0">
                <a:solidFill>
                  <a:srgbClr val="000000"/>
                </a:solidFill>
                <a:latin typeface="Times New Roman" panose="02020603050405020304"/>
                <a:ea typeface="微软雅黑" panose="020B0503020204020204" charset="-122"/>
              </a:rPr>
              <a:t>紫外线及电离辐射  </a:t>
            </a:r>
            <a:r>
              <a:rPr lang="zh-CN" altLang="en-US" sz="2800" dirty="0">
                <a:solidFill>
                  <a:srgbClr val="000000"/>
                </a:solidFill>
                <a:latin typeface="Times New Roman" panose="02020603050405020304"/>
                <a:ea typeface="微软雅黑" panose="020B0503020204020204" charset="-122"/>
              </a:rPr>
              <a:t>长期户外工作，日光暴晒，农民、渔民、牧民。</a:t>
            </a:r>
            <a:endParaRPr lang="zh-CN" altLang="en-US" sz="2800" u="sng"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3.</a:t>
            </a:r>
            <a:r>
              <a:rPr lang="zh-CN" altLang="en-US" sz="2800" b="1" dirty="0">
                <a:solidFill>
                  <a:srgbClr val="000000"/>
                </a:solidFill>
                <a:latin typeface="Times New Roman" panose="02020603050405020304"/>
                <a:ea typeface="微软雅黑" panose="020B0503020204020204" charset="-122"/>
              </a:rPr>
              <a:t>慢性刺激与损伤  </a:t>
            </a:r>
            <a:r>
              <a:rPr lang="zh-CN" altLang="en-US" sz="2800" dirty="0">
                <a:solidFill>
                  <a:srgbClr val="000000"/>
                </a:solidFill>
                <a:latin typeface="Times New Roman" panose="02020603050405020304"/>
                <a:ea typeface="微软雅黑" panose="020B0503020204020204" charset="-122"/>
              </a:rPr>
              <a:t>残根、牙冠锐边、不良修复物、雪茄烟斗、瘢痕癌</a:t>
            </a:r>
            <a:endParaRPr lang="en-US" altLang="zh-CN"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4.</a:t>
            </a:r>
            <a:r>
              <a:rPr lang="zh-CN" altLang="en-US" sz="2800" b="1" dirty="0">
                <a:solidFill>
                  <a:srgbClr val="000000"/>
                </a:solidFill>
                <a:latin typeface="Times New Roman" panose="02020603050405020304"/>
                <a:ea typeface="微软雅黑" panose="020B0503020204020204" charset="-122"/>
              </a:rPr>
              <a:t>癌前病变和癌变  </a:t>
            </a:r>
            <a:r>
              <a:rPr lang="zh-CN" altLang="en-US" sz="2800" dirty="0">
                <a:solidFill>
                  <a:srgbClr val="000000"/>
                </a:solidFill>
                <a:latin typeface="Times New Roman" panose="02020603050405020304"/>
                <a:ea typeface="微软雅黑" panose="020B0503020204020204" charset="-122"/>
              </a:rPr>
              <a:t>白斑、乳头状瘤、红斑狼疮、扁平苔癣。</a:t>
            </a:r>
            <a:endParaRPr lang="zh-CN" altLang="en-US" sz="2800" dirty="0">
              <a:solidFill>
                <a:srgbClr val="000000"/>
              </a:solidFill>
              <a:latin typeface="Times New Roman" panose="02020603050405020304"/>
              <a:ea typeface="微软雅黑" panose="020B0503020204020204" charset="-122"/>
            </a:endParaRPr>
          </a:p>
        </p:txBody>
      </p:sp>
      <p:pic>
        <p:nvPicPr>
          <p:cNvPr id="50183"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2000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预后判断 </a:t>
            </a:r>
            <a:endParaRPr kumimoji="1" lang="zh-CN" altLang="en-US" sz="3200" b="1" dirty="0">
              <a:latin typeface="Times New Roman" panose="02020603050405020304" pitchFamily="18" charset="0"/>
              <a:ea typeface="微软雅黑" panose="020B0503020204020204" charset="-122"/>
              <a:cs typeface="+mn-cs"/>
            </a:endParaRPr>
          </a:p>
        </p:txBody>
      </p:sp>
      <p:sp>
        <p:nvSpPr>
          <p:cNvPr id="51203" name="Rectangle 3"/>
          <p:cNvSpPr>
            <a:spLocks noGrp="1" noChangeArrowheads="1"/>
          </p:cNvSpPr>
          <p:nvPr>
            <p:ph idx="1"/>
          </p:nvPr>
        </p:nvSpPr>
        <p:spPr>
          <a:xfrm>
            <a:off x="609600" y="996315"/>
            <a:ext cx="12051030" cy="4526280"/>
          </a:xfrm>
        </p:spPr>
        <p:txBody>
          <a:bodyPr>
            <a:noAutofit/>
          </a:bodyPr>
          <a:lstStyle/>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组织类型：</a:t>
            </a:r>
            <a:r>
              <a:rPr lang="zh-CN" altLang="en-US" sz="2800">
                <a:solidFill>
                  <a:srgbClr val="000000"/>
                </a:solidFill>
                <a:latin typeface="Times New Roman" panose="02020603050405020304" pitchFamily="18" charset="0"/>
                <a:ea typeface="微软雅黑" panose="020B0503020204020204" charset="-122"/>
              </a:rPr>
              <a:t>鳞状细胞、腺上皮细胞。</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病理分级：</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Ⅱ</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Ⅲ</a:t>
            </a:r>
            <a:r>
              <a:rPr lang="zh-CN" altLang="en-US" sz="2800">
                <a:solidFill>
                  <a:srgbClr val="000000"/>
                </a:solidFill>
                <a:latin typeface="Times New Roman" panose="02020603050405020304" pitchFamily="18" charset="0"/>
                <a:ea typeface="微软雅黑" panose="020B0503020204020204" charset="-122"/>
              </a:rPr>
              <a:t>级 。</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a:solidFill>
                  <a:srgbClr val="000000"/>
                </a:solidFill>
                <a:latin typeface="Times New Roman" panose="02020603050405020304" pitchFamily="18" charset="0"/>
                <a:ea typeface="微软雅黑" panose="020B0503020204020204" charset="-122"/>
              </a:rPr>
              <a:t>                   分化程度：未、低、中、高。</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癌瘤部位：</a:t>
            </a:r>
            <a:r>
              <a:rPr lang="zh-CN" altLang="en-US" sz="2800">
                <a:solidFill>
                  <a:srgbClr val="000000"/>
                </a:solidFill>
                <a:latin typeface="Times New Roman" panose="02020603050405020304" pitchFamily="18" charset="0"/>
                <a:ea typeface="微软雅黑" panose="020B0503020204020204" charset="-122"/>
              </a:rPr>
              <a:t>唇、舌、上颌窦</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b="1">
                <a:solidFill>
                  <a:srgbClr val="000000"/>
                </a:solidFill>
                <a:latin typeface="Times New Roman" panose="02020603050405020304" pitchFamily="18" charset="0"/>
                <a:ea typeface="微软雅黑" panose="020B0503020204020204" charset="-122"/>
              </a:rPr>
              <a:t>TNM</a:t>
            </a:r>
            <a:r>
              <a:rPr lang="zh-CN" altLang="en-US" sz="2800" b="1">
                <a:solidFill>
                  <a:srgbClr val="000000"/>
                </a:solidFill>
                <a:latin typeface="Times New Roman" panose="02020603050405020304" pitchFamily="18" charset="0"/>
                <a:ea typeface="微软雅黑" panose="020B0503020204020204" charset="-122"/>
              </a:rPr>
              <a:t>分类：  </a:t>
            </a:r>
            <a:r>
              <a:rPr lang="en-US" altLang="zh-CN" sz="2800">
                <a:solidFill>
                  <a:srgbClr val="000000"/>
                </a:solidFill>
                <a:latin typeface="Times New Roman" panose="02020603050405020304" pitchFamily="18" charset="0"/>
                <a:ea typeface="微软雅黑" panose="020B0503020204020204" charset="-122"/>
              </a:rPr>
              <a:t>T</a:t>
            </a:r>
            <a:r>
              <a:rPr lang="en-US" altLang="zh-CN" sz="2800" baseline="-25000">
                <a:solidFill>
                  <a:srgbClr val="000000"/>
                </a:solidFill>
                <a:latin typeface="Times New Roman" panose="02020603050405020304" pitchFamily="18" charset="0"/>
                <a:ea typeface="微软雅黑" panose="020B0503020204020204" charset="-122"/>
              </a:rPr>
              <a:t>1</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1b</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2b</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M</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临床分期：</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Ⅱ</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endParaRPr lang="en-US" altLang="zh-CN" sz="2800" baseline="-25000">
              <a:solidFill>
                <a:srgbClr val="000000"/>
              </a:solidFill>
              <a:latin typeface="Times New Roman" panose="02020603050405020304" pitchFamily="18" charset="0"/>
              <a:ea typeface="微软雅黑" panose="020B0503020204020204" charset="-122"/>
            </a:endParaRPr>
          </a:p>
          <a:p>
            <a:pPr algn="just"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Ⅲ</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        Ⅳ</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4</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p:txBody>
      </p:sp>
      <p:pic>
        <p:nvPicPr>
          <p:cNvPr id="5120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0235" y="145099"/>
            <a:ext cx="10972800" cy="1143000"/>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疗效评估指标 </a:t>
            </a:r>
            <a:endParaRPr kumimoji="1" lang="zh-CN" altLang="en-US" sz="3200" b="1">
              <a:latin typeface="Times New Roman" panose="02020603050405020304" pitchFamily="18" charset="0"/>
              <a:ea typeface="微软雅黑" panose="020B0503020204020204" charset="-122"/>
              <a:cs typeface="+mn-cs"/>
            </a:endParaRPr>
          </a:p>
        </p:txBody>
      </p:sp>
      <p:sp>
        <p:nvSpPr>
          <p:cNvPr id="52227" name="Rectangle 3"/>
          <p:cNvSpPr>
            <a:spLocks noGrp="1" noChangeArrowheads="1"/>
          </p:cNvSpPr>
          <p:nvPr>
            <p:ph type="body" sz="half" idx="4294967295"/>
          </p:nvPr>
        </p:nvSpPr>
        <p:spPr>
          <a:xfrm>
            <a:off x="1617345" y="1439545"/>
            <a:ext cx="6296025" cy="1677670"/>
          </a:xfrm>
        </p:spPr>
        <p:txBody>
          <a:bodyPr>
            <a:normAutofit/>
          </a:bodyPr>
          <a:lstStyle/>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survival rate  </a:t>
            </a:r>
            <a:endParaRPr lang="en-US" altLang="zh-CN"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治愈率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cure rate  </a:t>
            </a:r>
            <a:r>
              <a:rPr lang="zh-CN" altLang="en-US" sz="2000">
                <a:solidFill>
                  <a:srgbClr val="000000"/>
                </a:solidFill>
                <a:latin typeface="Times New Roman" panose="02020603050405020304" pitchFamily="18" charset="0"/>
                <a:ea typeface="微软雅黑" panose="020B0503020204020204" charset="-122"/>
              </a:rPr>
              <a:t>无瘤生存</a:t>
            </a:r>
            <a:endParaRPr lang="zh-CN" altLang="en-US"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生存质量</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quality of life </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QOL</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 </a:t>
            </a:r>
            <a:endParaRPr lang="en-US" altLang="zh-CN" sz="2000">
              <a:solidFill>
                <a:srgbClr val="000000"/>
              </a:solidFill>
              <a:latin typeface="Times New Roman" panose="02020603050405020304" pitchFamily="18" charset="0"/>
              <a:ea typeface="微软雅黑" panose="020B0503020204020204" charset="-122"/>
            </a:endParaRPr>
          </a:p>
        </p:txBody>
      </p:sp>
      <p:pic>
        <p:nvPicPr>
          <p:cNvPr id="52228" name="Picture 8" descr="Dsc02354-p"/>
          <p:cNvPicPr>
            <a:picLocks noChangeAspect="1" noChangeArrowheads="1"/>
          </p:cNvPicPr>
          <p:nvPr/>
        </p:nvPicPr>
        <p:blipFill>
          <a:blip r:embed="rId1">
            <a:lum bright="6000" contrast="12000"/>
            <a:extLst>
              <a:ext uri="{28A0092B-C50C-407E-A947-70E740481C1C}">
                <a14:useLocalDpi xmlns:a14="http://schemas.microsoft.com/office/drawing/2010/main" val="0"/>
              </a:ext>
            </a:extLst>
          </a:blip>
          <a:srcRect/>
          <a:stretch>
            <a:fillRect/>
          </a:stretch>
        </p:blipFill>
        <p:spPr bwMode="auto">
          <a:xfrm>
            <a:off x="7775980" y="1439529"/>
            <a:ext cx="2809225" cy="20616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223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362" y="3656753"/>
            <a:ext cx="9486291" cy="25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47941"/>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舌癌（</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tongue</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53251" name="Rectangle 3"/>
          <p:cNvSpPr>
            <a:spLocks noGrp="1" noChangeArrowheads="1"/>
          </p:cNvSpPr>
          <p:nvPr>
            <p:ph type="body" sz="half" idx="4294967295"/>
          </p:nvPr>
        </p:nvSpPr>
        <p:spPr>
          <a:xfrm>
            <a:off x="1584960" y="1313180"/>
            <a:ext cx="5535930" cy="4554855"/>
          </a:xfrm>
        </p:spPr>
        <p:txBody>
          <a:bodyPr>
            <a:normAutofit fontScale="80000" lnSpcReduction="10000"/>
          </a:bodyPr>
          <a:lstStyle/>
          <a:p>
            <a:pPr algn="just" eaLnBrk="1" hangingPunct="1">
              <a:lnSpc>
                <a:spcPct val="150000"/>
              </a:lnSpc>
              <a:buFontTx/>
              <a:buNone/>
            </a:pPr>
            <a:r>
              <a:rPr lang="zh-CN" altLang="en-US" sz="3200" b="1">
                <a:solidFill>
                  <a:srgbClr val="000000"/>
                </a:solidFill>
                <a:latin typeface="Times New Roman" panose="02020603050405020304" pitchFamily="18" charset="0"/>
                <a:ea typeface="微软雅黑" panose="020B0503020204020204" charset="-122"/>
              </a:rPr>
              <a:t>发病情况  </a:t>
            </a:r>
            <a:endParaRPr lang="zh-CN" altLang="en-US" sz="3200"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国内居口腔癌首位（</a:t>
            </a:r>
            <a:r>
              <a:rPr lang="en-US" altLang="zh-CN" sz="3025">
                <a:solidFill>
                  <a:srgbClr val="000000"/>
                </a:solidFill>
                <a:latin typeface="Times New Roman" panose="02020603050405020304" pitchFamily="18" charset="0"/>
                <a:ea typeface="微软雅黑" panose="020B0503020204020204" charset="-122"/>
              </a:rPr>
              <a:t>22%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42%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男：女</a:t>
            </a:r>
            <a:r>
              <a:rPr lang="en-US" altLang="zh-CN" sz="3025">
                <a:solidFill>
                  <a:srgbClr val="000000"/>
                </a:solidFill>
                <a:latin typeface="Times New Roman" panose="02020603050405020304" pitchFamily="18" charset="0"/>
                <a:ea typeface="微软雅黑" panose="020B0503020204020204" charset="-122"/>
              </a:rPr>
              <a:t>=1.5</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1   </a:t>
            </a:r>
            <a:r>
              <a:rPr lang="zh-CN" altLang="en-US" sz="3025">
                <a:solidFill>
                  <a:srgbClr val="000000"/>
                </a:solidFill>
                <a:latin typeface="Times New Roman" panose="02020603050405020304" pitchFamily="18" charset="0"/>
                <a:ea typeface="微软雅黑" panose="020B0503020204020204" charset="-122"/>
              </a:rPr>
              <a:t>。</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高发年龄</a:t>
            </a:r>
            <a:r>
              <a:rPr lang="en-US" altLang="zh-CN" sz="3025">
                <a:solidFill>
                  <a:srgbClr val="000000"/>
                </a:solidFill>
                <a:latin typeface="Times New Roman" panose="02020603050405020304" pitchFamily="18" charset="0"/>
                <a:ea typeface="微软雅黑" panose="020B0503020204020204" charset="-122"/>
              </a:rPr>
              <a:t>40</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60</a:t>
            </a:r>
            <a:r>
              <a:rPr lang="zh-CN" altLang="en-US" sz="3025">
                <a:solidFill>
                  <a:srgbClr val="000000"/>
                </a:solidFill>
                <a:latin typeface="Times New Roman" panose="02020603050405020304" pitchFamily="18" charset="0"/>
                <a:ea typeface="微软雅黑" panose="020B0503020204020204" charset="-122"/>
              </a:rPr>
              <a:t>岁。</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有关发病因素：</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机械刺激（残根、不良修复体）</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舌白斑癌变 </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吸烟</a:t>
            </a: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3252" name="Picture 7" descr="DSC07919"/>
          <p:cNvPicPr>
            <a:picLocks noGrp="1" noChangeAspect="1" noChangeArrowheads="1"/>
          </p:cNvPicPr>
          <p:nvPr>
            <p:ph sz="half" idx="4294967295"/>
          </p:nvPr>
        </p:nvPicPr>
        <p:blipFill>
          <a:blip r:embed="rId1">
            <a:lum bright="12000"/>
            <a:extLst>
              <a:ext uri="{28A0092B-C50C-407E-A947-70E740481C1C}">
                <a14:useLocalDpi xmlns:a14="http://schemas.microsoft.com/office/drawing/2010/main" val="0"/>
              </a:ext>
            </a:extLst>
          </a:blip>
          <a:srcRect/>
          <a:stretch>
            <a:fillRect/>
          </a:stretch>
        </p:blipFill>
        <p:spPr>
          <a:xfrm>
            <a:off x="6094730" y="1095375"/>
            <a:ext cx="4588510" cy="2373630"/>
          </a:xfrm>
          <a:noFill/>
          <a:ln>
            <a:solidFill>
              <a:schemeClr val="bg1"/>
            </a:solidFill>
            <a:miter lim="800000"/>
            <a:headEnd/>
            <a:tailEnd/>
          </a:ln>
        </p:spPr>
      </p:pic>
      <p:pic>
        <p:nvPicPr>
          <p:cNvPr id="53256"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王连连2"/>
          <p:cNvPicPr>
            <a:picLocks noChangeAspect="1" noChangeArrowheads="1"/>
          </p:cNvPicPr>
          <p:nvPr/>
        </p:nvPicPr>
        <p:blipFill>
          <a:blip r:embed="rId3">
            <a:lum bright="18000" contrast="54000"/>
            <a:extLst>
              <a:ext uri="{28A0092B-C50C-407E-A947-70E740481C1C}">
                <a14:useLocalDpi xmlns:a14="http://schemas.microsoft.com/office/drawing/2010/main" val="0"/>
              </a:ext>
            </a:extLst>
          </a:blip>
          <a:srcRect/>
          <a:stretch>
            <a:fillRect/>
          </a:stretch>
        </p:blipFill>
        <p:spPr bwMode="auto">
          <a:xfrm>
            <a:off x="6094730" y="3469005"/>
            <a:ext cx="4587875" cy="275209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735830" y="0"/>
            <a:ext cx="2009140" cy="829945"/>
          </a:xfrm>
        </p:spPr>
        <p:txBody>
          <a:bodyPr wrap="square" rtlCol="0">
            <a:spAutoFit/>
          </a:bodyPr>
          <a:lstStyle/>
          <a:p>
            <a:pPr algn="l"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临床表现 </a:t>
            </a:r>
            <a:endParaRPr kumimoji="1" lang="zh-CN" altLang="en-US" sz="3200" b="1">
              <a:latin typeface="Times New Roman" panose="02020603050405020304" pitchFamily="18" charset="0"/>
              <a:ea typeface="微软雅黑" panose="020B0503020204020204" charset="-122"/>
              <a:cs typeface="+mn-cs"/>
            </a:endParaRPr>
          </a:p>
        </p:txBody>
      </p:sp>
      <p:sp>
        <p:nvSpPr>
          <p:cNvPr id="55299" name="Rectangle 3"/>
          <p:cNvSpPr>
            <a:spLocks noGrp="1" noChangeArrowheads="1"/>
          </p:cNvSpPr>
          <p:nvPr>
            <p:ph type="subTitle" idx="1"/>
          </p:nvPr>
        </p:nvSpPr>
        <p:spPr>
          <a:xfrm>
            <a:off x="1473200" y="1924050"/>
            <a:ext cx="8534400" cy="1752600"/>
          </a:xfrm>
        </p:spPr>
        <p:txBody>
          <a:bodyPr/>
          <a:lstStyle/>
          <a:p>
            <a:pPr algn="just" eaLnBrk="1" hangingPunct="1">
              <a:lnSpc>
                <a:spcPct val="150000"/>
              </a:lnSpc>
            </a:pPr>
            <a:r>
              <a:rPr lang="zh-CN" altLang="en-US" sz="2000">
                <a:solidFill>
                  <a:srgbClr val="000000"/>
                </a:solidFill>
                <a:latin typeface="Times New Roman" panose="02020603050405020304" pitchFamily="18" charset="0"/>
                <a:ea typeface="微软雅黑" panose="020B0503020204020204" charset="-122"/>
              </a:rPr>
              <a:t>小病变</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溃破、外突</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坏死、感染、出血、癌臭、疼痛、舌运动障碍</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5300" name="Picture 4" descr="邓云德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0495" y="2544203"/>
            <a:ext cx="5991426" cy="352819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5304"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
          <p:cNvSpPr>
            <a:spLocks noChangeArrowheads="1"/>
          </p:cNvSpPr>
          <p:nvPr/>
        </p:nvSpPr>
        <p:spPr bwMode="auto">
          <a:xfrm>
            <a:off x="1473300" y="2842869"/>
            <a:ext cx="3596442" cy="159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8775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defTabSz="1087755"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defTabSz="1087755"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影响进食、吞咽、说话、流涎。</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全身：营养差，恶病质。</a:t>
            </a:r>
            <a:endParaRPr lang="zh-CN" altLang="en-US" sz="3300">
              <a:solidFill>
                <a:schemeClr val="accent1"/>
              </a:solidFill>
              <a:latin typeface="Arial" panose="020B0604020202020204" pitchFamily="34" charset="0"/>
              <a:ea typeface="楷体_GB2312" panose="02010609030101010101" pitchFamily="49"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2" name="Shape 103"/>
          <p:cNvSpPr/>
          <p:nvPr/>
        </p:nvSpPr>
        <p:spPr>
          <a:xfrm>
            <a:off x="1704687" y="2537987"/>
            <a:ext cx="8030873"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074631"/>
            <a:ext cx="3070071" cy="656846"/>
          </a:xfrm>
          <a:prstGeom prst="rect">
            <a:avLst/>
          </a:prstGeom>
        </p:spPr>
        <p:txBody>
          <a:bodyPr wrap="none">
            <a:spAutoFit/>
          </a:bodyPr>
          <a:lstStyle/>
          <a:p>
            <a:pPr>
              <a:lnSpc>
                <a:spcPct val="150000"/>
              </a:lnSpc>
              <a:buClr>
                <a:srgbClr val="127FB8"/>
              </a:buClr>
            </a:pPr>
            <a:r>
              <a:rPr lang="zh-CN" altLang="en-US" sz="2800" b="1" dirty="0" smtClean="0">
                <a:solidFill>
                  <a:schemeClr val="tx1"/>
                </a:solidFill>
                <a:latin typeface="微软雅黑" panose="020B0503020204020204" charset="-122"/>
                <a:ea typeface="微软雅黑" panose="020B0503020204020204" charset="-122"/>
              </a:rPr>
              <a:t>良恶性肿瘤的鉴别</a:t>
            </a:r>
            <a:endParaRPr lang="zh-CN" altLang="en-US" sz="2800" b="1" dirty="0" smtClean="0">
              <a:solidFill>
                <a:schemeClr val="tx1"/>
              </a:solidFill>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838198" y="1890917"/>
          <a:ext cx="10876915" cy="4489450"/>
        </p:xfrm>
        <a:graphic>
          <a:graphicData uri="http://schemas.openxmlformats.org/drawingml/2006/table">
            <a:tbl>
              <a:tblPr firstRow="1" firstCol="1" bandRow="1">
                <a:tableStyleId>{5C22544A-7EE6-4342-B048-85BDC9FD1C3A}</a:tableStyleId>
              </a:tblPr>
              <a:tblGrid>
                <a:gridCol w="1351915"/>
                <a:gridCol w="4716780"/>
                <a:gridCol w="4808220"/>
              </a:tblGrid>
              <a:tr h="612140">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分化程度</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良性肿瘤分化程度高，与起源组织和细胞的形态相似</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分化程度低，与周围组织和细胞形态的差异大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异型性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与周围组织差异小，异型程度小，异型性主要体现在结构异型性上，细胞异型性小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异型性大，与周围组织的差异大，多见病理性核分裂象，细胞异型性和结构异型性都明显</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418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生长速度</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良性肿瘤生长速度慢</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恶性肿瘤生长</a:t>
                      </a:r>
                      <a:r>
                        <a:rPr lang="zh-CN" sz="1800" kern="0" dirty="0" smtClean="0">
                          <a:effectLst/>
                          <a:latin typeface="微软雅黑" panose="020B0503020204020204" charset="-122"/>
                          <a:ea typeface="微软雅黑" panose="020B0503020204020204" charset="-122"/>
                        </a:rPr>
                        <a:t>速度</a:t>
                      </a:r>
                      <a:r>
                        <a:rPr lang="zh-CN" altLang="en-US" sz="1800" kern="0" dirty="0" smtClean="0">
                          <a:effectLst/>
                          <a:latin typeface="微软雅黑" panose="020B0503020204020204" charset="-122"/>
                          <a:ea typeface="微软雅黑" panose="020B0503020204020204" charset="-122"/>
                        </a:rPr>
                        <a:t>快</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291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是否转移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良性肿瘤不转移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恶性肿瘤发生转移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7100">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生长方式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良性肿瘤的生长方式多呈膨胀性生长，与周围组织一般界限清楚，故通常可以推动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恶性肿瘤的生长方式多呈浸润性生长，与周围组织分界不清楚，通常不易推动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对机体的影响</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对周围组织压迫，压迫相邻的组织和器官，对器官组织的影响较小</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恶性肿瘤常出血坏死，引起周围组织的坏死溃疡，常常合并感染。恶性肿瘤对机体的影响较大</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bl>
          </a:graphicData>
        </a:graphic>
      </p:graphicFrame>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ctrTitle"/>
          </p:nvPr>
        </p:nvSpPr>
        <p:spPr>
          <a:xfrm>
            <a:off x="4763135" y="114300"/>
            <a:ext cx="1406525" cy="829945"/>
          </a:xfrm>
        </p:spPr>
        <p:txBody>
          <a:bodyPr wrap="square" rtlCol="0">
            <a:spAutoFit/>
          </a:bodyPr>
          <a:lstStyle/>
          <a:p>
            <a:pPr algn="l"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治 疗 </a:t>
            </a:r>
            <a:endParaRPr kumimoji="1" lang="zh-CN" altLang="en-US" sz="3200" b="1" dirty="0">
              <a:latin typeface="Times New Roman" panose="02020603050405020304" pitchFamily="18" charset="0"/>
              <a:ea typeface="微软雅黑" panose="020B0503020204020204" charset="-122"/>
              <a:cs typeface="+mn-cs"/>
            </a:endParaRPr>
          </a:p>
        </p:txBody>
      </p:sp>
      <p:sp>
        <p:nvSpPr>
          <p:cNvPr id="34818" name="Rectangle 3"/>
          <p:cNvSpPr>
            <a:spLocks noGrp="1" noChangeArrowheads="1"/>
          </p:cNvSpPr>
          <p:nvPr>
            <p:ph type="subTitle" idx="1"/>
          </p:nvPr>
        </p:nvSpPr>
        <p:spPr>
          <a:xfrm>
            <a:off x="998855" y="1562100"/>
            <a:ext cx="7068185" cy="2107565"/>
          </a:xfrm>
        </p:spPr>
        <p:txBody>
          <a:bodyPr rtlCol="0">
            <a:noAutofit/>
          </a:bodyPr>
          <a:lstStyle/>
          <a:p>
            <a:pPr algn="l" defTabSz="1088390">
              <a:defRPr/>
            </a:pPr>
            <a:r>
              <a:rPr lang="zh-CN" altLang="en-US" sz="2400" b="1" dirty="0">
                <a:solidFill>
                  <a:srgbClr val="000000"/>
                </a:solidFill>
                <a:latin typeface="Times New Roman" panose="02020603050405020304"/>
                <a:ea typeface="微软雅黑" panose="020B0503020204020204" charset="-122"/>
              </a:rPr>
              <a:t>早期：</a:t>
            </a:r>
            <a:r>
              <a:rPr lang="zh-CN" altLang="en-US" sz="2400" dirty="0">
                <a:solidFill>
                  <a:srgbClr val="000000"/>
                </a:solidFill>
                <a:latin typeface="Times New Roman" panose="02020603050405020304"/>
                <a:ea typeface="微软雅黑" panose="020B0503020204020204" charset="-122"/>
              </a:rPr>
              <a:t>手术切除（楔形切除、半舌切除、舌大部切除）。</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中期、晚期：</a:t>
            </a:r>
            <a:r>
              <a:rPr lang="zh-CN" altLang="en-US" sz="2400" dirty="0">
                <a:solidFill>
                  <a:srgbClr val="000000"/>
                </a:solidFill>
                <a:latin typeface="Times New Roman" panose="02020603050405020304"/>
                <a:ea typeface="微软雅黑" panose="020B0503020204020204" charset="-122"/>
              </a:rPr>
              <a:t>综合治疗：化疗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手术</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放疗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生物治疗（舌颌颈联合根治术式；舌修复再造）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dirty="0">
                <a:solidFill>
                  <a:srgbClr val="000000"/>
                </a:solidFill>
                <a:latin typeface="Times New Roman" panose="02020603050405020304"/>
                <a:ea typeface="微软雅黑" panose="020B0503020204020204" charset="-122"/>
              </a:rPr>
              <a:t>化疗：平阳霉素。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姑息治疗</a:t>
            </a:r>
            <a:r>
              <a:rPr lang="en-US" altLang="zh-CN" sz="2400" b="1" dirty="0">
                <a:solidFill>
                  <a:srgbClr val="000000"/>
                </a:solidFill>
                <a:latin typeface="Times New Roman" panose="02020603050405020304"/>
                <a:ea typeface="微软雅黑" panose="020B0503020204020204" charset="-122"/>
              </a:rPr>
              <a:t>          </a:t>
            </a:r>
            <a:endParaRPr lang="en-US" altLang="zh-CN" sz="2400" b="1" dirty="0">
              <a:solidFill>
                <a:srgbClr val="000000"/>
              </a:solidFill>
              <a:latin typeface="Times New Roman" panose="02020603050405020304"/>
              <a:ea typeface="微软雅黑" panose="020B0503020204020204" charset="-122"/>
            </a:endParaRPr>
          </a:p>
          <a:p>
            <a:pPr algn="l" defTabSz="1088390">
              <a:defRPr/>
            </a:pPr>
            <a:endParaRPr lang="en-US" altLang="zh-CN" sz="2400" b="1" dirty="0">
              <a:solidFill>
                <a:srgbClr val="000000"/>
              </a:solidFill>
              <a:latin typeface="Times New Roman" panose="02020603050405020304"/>
              <a:ea typeface="微软雅黑" panose="020B0503020204020204" charset="-122"/>
            </a:endParaRPr>
          </a:p>
        </p:txBody>
      </p:sp>
      <p:pic>
        <p:nvPicPr>
          <p:cNvPr id="56324" name="Picture 4" descr="柴保山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759" y="4062405"/>
            <a:ext cx="3250448" cy="20870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5" descr="柴保山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541" y="4062404"/>
            <a:ext cx="4616969" cy="20886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632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749" y="721838"/>
            <a:ext cx="3644056" cy="541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idx="4294967295"/>
          </p:nvPr>
        </p:nvSpPr>
        <p:spPr>
          <a:xfrm>
            <a:off x="-1046480" y="984250"/>
            <a:ext cx="9670415" cy="1383665"/>
          </a:xfrm>
        </p:spPr>
        <p:txBody>
          <a:bodyPr wrap="square" rtlCol="0">
            <a:spAutoFit/>
          </a:bodyPr>
          <a:lstStyle/>
          <a:p>
            <a:pPr defTabSz="1088390">
              <a:lnSpc>
                <a:spcPct val="150000"/>
              </a:lnSpc>
              <a:buClr>
                <a:srgbClr val="127FB8"/>
              </a:buClr>
              <a:defRPr/>
            </a:pPr>
            <a:r>
              <a:rPr kumimoji="1" lang="zh-CN" altLang="en-US" sz="2800" dirty="0">
                <a:latin typeface="Times New Roman" panose="02020603050405020304" pitchFamily="18" charset="0"/>
                <a:ea typeface="微软雅黑" panose="020B0503020204020204" charset="-122"/>
                <a:cs typeface="+mn-cs"/>
              </a:rPr>
              <a:t>较差  。   </a:t>
            </a:r>
            <a:br>
              <a:rPr kumimoji="1" lang="zh-CN" altLang="en-US" sz="2800" dirty="0">
                <a:latin typeface="Times New Roman" panose="02020603050405020304" pitchFamily="18" charset="0"/>
                <a:ea typeface="微软雅黑" panose="020B0503020204020204" charset="-122"/>
                <a:cs typeface="+mn-cs"/>
              </a:rPr>
            </a:b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1</a:t>
            </a:r>
            <a:r>
              <a:rPr kumimoji="1" lang="zh-CN" altLang="en-US" sz="2800" dirty="0">
                <a:latin typeface="Times New Roman" panose="02020603050405020304" pitchFamily="18" charset="0"/>
                <a:ea typeface="微软雅黑" panose="020B0503020204020204" charset="-122"/>
                <a:cs typeface="+mn-cs"/>
              </a:rPr>
              <a:t>、</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2</a:t>
            </a: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5</a:t>
            </a:r>
            <a:r>
              <a:rPr kumimoji="1" lang="zh-CN" altLang="en-US" sz="2800" dirty="0">
                <a:latin typeface="Times New Roman" panose="02020603050405020304" pitchFamily="18" charset="0"/>
                <a:ea typeface="微软雅黑" panose="020B0503020204020204" charset="-122"/>
                <a:cs typeface="+mn-cs"/>
              </a:rPr>
              <a:t>年治愈率</a:t>
            </a:r>
            <a:r>
              <a:rPr kumimoji="1" lang="en-US" altLang="zh-CN" sz="2800" dirty="0">
                <a:latin typeface="Times New Roman" panose="02020603050405020304" pitchFamily="18" charset="0"/>
                <a:ea typeface="微软雅黑" panose="020B0503020204020204" charset="-122"/>
                <a:cs typeface="+mn-cs"/>
              </a:rPr>
              <a:t>60%</a:t>
            </a:r>
            <a:r>
              <a:rPr kumimoji="1" lang="zh-CN" altLang="en-US" sz="2800" dirty="0">
                <a:latin typeface="Times New Roman" panose="02020603050405020304" pitchFamily="18" charset="0"/>
                <a:ea typeface="微软雅黑" panose="020B0503020204020204" charset="-122"/>
                <a:cs typeface="+mn-cs"/>
              </a:rPr>
              <a:t>。</a:t>
            </a:r>
            <a:endParaRPr kumimoji="1" lang="en-US" altLang="zh-CN" sz="2800" dirty="0">
              <a:latin typeface="Times New Roman" panose="02020603050405020304" pitchFamily="18" charset="0"/>
              <a:ea typeface="微软雅黑" panose="020B0503020204020204" charset="-122"/>
              <a:cs typeface="+mn-cs"/>
            </a:endParaRPr>
          </a:p>
        </p:txBody>
      </p:sp>
      <p:pic>
        <p:nvPicPr>
          <p:cNvPr id="58371" name="Picture 8" descr="CIMG1996"/>
          <p:cNvPicPr>
            <a:picLocks noGrp="1" noChangeAspect="1" noChangeArrowheads="1"/>
          </p:cNvPicPr>
          <p:nvPr>
            <p:ph sz="half" idx="4294967295"/>
          </p:nvPr>
        </p:nvPicPr>
        <p:blipFill>
          <a:blip r:embed="rId1">
            <a:grayscl/>
            <a:lum bright="6000" contrast="48000"/>
            <a:extLst>
              <a:ext uri="{28A0092B-C50C-407E-A947-70E740481C1C}">
                <a14:useLocalDpi xmlns:a14="http://schemas.microsoft.com/office/drawing/2010/main" val="0"/>
              </a:ext>
            </a:extLst>
          </a:blip>
          <a:srcRect l="423" t="1601" r="3801" b="1601"/>
          <a:stretch>
            <a:fillRect/>
          </a:stretch>
        </p:blipFill>
        <p:spPr>
          <a:xfrm>
            <a:off x="6862445" y="2367915"/>
            <a:ext cx="4057015" cy="3651885"/>
          </a:xfrm>
          <a:noFill/>
          <a:ln>
            <a:solidFill>
              <a:schemeClr val="bg1"/>
            </a:solidFill>
            <a:miter lim="800000"/>
            <a:headEnd/>
            <a:tailEnd/>
          </a:ln>
        </p:spPr>
      </p:pic>
      <p:pic>
        <p:nvPicPr>
          <p:cNvPr id="58372" name="Picture 11" descr="lb004___副本"/>
          <p:cNvPicPr>
            <a:picLocks noChangeAspect="1" noChangeArrowheads="1"/>
          </p:cNvPicPr>
          <p:nvPr/>
        </p:nvPicPr>
        <p:blipFill>
          <a:blip r:embed="rId2">
            <a:extLst>
              <a:ext uri="{28A0092B-C50C-407E-A947-70E740481C1C}">
                <a14:useLocalDpi xmlns:a14="http://schemas.microsoft.com/office/drawing/2010/main" val="0"/>
              </a:ext>
            </a:extLst>
          </a:blip>
          <a:srcRect l="12933" t="13571" r="20110" b="7697"/>
          <a:stretch>
            <a:fillRect/>
          </a:stretch>
        </p:blipFill>
        <p:spPr bwMode="auto">
          <a:xfrm>
            <a:off x="1723767" y="2368006"/>
            <a:ext cx="3996400" cy="38170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8376"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949795" y="175737"/>
            <a:ext cx="995680" cy="583565"/>
          </a:xfrm>
          <a:prstGeom prst="rect">
            <a:avLst/>
          </a:prstGeom>
        </p:spPr>
        <p:txBody>
          <a:bodyPr wrap="none">
            <a:spAutoFit/>
          </a:bodyPr>
          <a:lstStyle/>
          <a:p>
            <a:pPr>
              <a:defRPr/>
            </a:pPr>
            <a:r>
              <a:rPr lang="zh-CN" altLang="en-US" sz="3200" dirty="0">
                <a:solidFill>
                  <a:prstClr val="black"/>
                </a:solidFill>
                <a:latin typeface="Times New Roman" panose="02020603050405020304" pitchFamily="18" charset="0"/>
                <a:ea typeface="微软雅黑" panose="020B0503020204020204" charset="-122"/>
                <a:cs typeface="+mj-cs"/>
              </a:rPr>
              <a:t>预后</a:t>
            </a:r>
            <a:endParaRPr lang="zh-CN" altLang="en-US" sz="3200"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1948" y="356364"/>
            <a:ext cx="3171825" cy="4286250"/>
          </a:xfrm>
          <a:prstGeom prst="rect">
            <a:avLst/>
          </a:prstGeom>
        </p:spPr>
      </p:pic>
      <p:sp>
        <p:nvSpPr>
          <p:cNvPr id="45058" name="Rectangle 2"/>
          <p:cNvSpPr>
            <a:spLocks noGrp="1" noChangeArrowheads="1"/>
          </p:cNvSpPr>
          <p:nvPr>
            <p:ph type="title"/>
          </p:nvPr>
        </p:nvSpPr>
        <p:spPr>
          <a:xfrm>
            <a:off x="609600" y="80329"/>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临床表现</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1.</a:t>
            </a:r>
            <a:r>
              <a:rPr lang="zh-CN" altLang="en-US" sz="2400" dirty="0">
                <a:solidFill>
                  <a:srgbClr val="000000"/>
                </a:solidFill>
                <a:latin typeface="Times New Roman" panose="02020603050405020304" pitchFamily="18" charset="0"/>
                <a:ea typeface="微软雅黑" panose="020B0503020204020204" charset="-122"/>
              </a:rPr>
              <a:t>下牙龈多于上牙龈，生长较慢，多表现为溃疡型。</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2.</a:t>
            </a:r>
            <a:r>
              <a:rPr lang="zh-CN" altLang="en-US" sz="2400" dirty="0">
                <a:solidFill>
                  <a:srgbClr val="000000"/>
                </a:solidFill>
                <a:latin typeface="Times New Roman" panose="02020603050405020304" pitchFamily="18" charset="0"/>
                <a:ea typeface="微软雅黑" panose="020B0503020204020204" charset="-122"/>
              </a:rPr>
              <a:t>向牙槽突及颌骨浸润破坏骨质可引起牙松动和疼痛。</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3.</a:t>
            </a:r>
            <a:r>
              <a:rPr lang="zh-CN" altLang="en-US" sz="2400" dirty="0">
                <a:solidFill>
                  <a:srgbClr val="000000"/>
                </a:solidFill>
                <a:latin typeface="Times New Roman" panose="02020603050405020304" pitchFamily="18" charset="0"/>
                <a:ea typeface="微软雅黑" panose="020B0503020204020204" charset="-122"/>
              </a:rPr>
              <a:t>向后发展到磨牙后区及咽部时，可引起张口困难。</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4.</a:t>
            </a:r>
            <a:r>
              <a:rPr lang="zh-CN" altLang="en-US" sz="2400" dirty="0">
                <a:solidFill>
                  <a:srgbClr val="000000"/>
                </a:solidFill>
                <a:latin typeface="Times New Roman" panose="02020603050405020304" pitchFamily="18" charset="0"/>
                <a:ea typeface="微软雅黑" panose="020B0503020204020204" charset="-122"/>
              </a:rPr>
              <a:t>可向颈部淋巴结转移，下颌牙龈癌多转移到患侧颌下及颏下淋巴结，然后转移到颈深淋巴结；上颌牙龈癌则转移到患侧颌下及颈深淋巴结。</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5.X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73735" y="996950"/>
            <a:ext cx="7708265" cy="4526280"/>
          </a:xfrm>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诊断</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         活检</a:t>
            </a:r>
            <a:r>
              <a:rPr lang="zh-CN" altLang="en-US" sz="2400" dirty="0">
                <a:solidFill>
                  <a:srgbClr val="000000"/>
                </a:solidFill>
                <a:latin typeface="Times New Roman" panose="02020603050405020304" pitchFamily="18" charset="0"/>
                <a:ea typeface="微软雅黑" panose="020B0503020204020204" charset="-122"/>
              </a:rPr>
              <a:t>确诊。早期的牙龈癌，特别是局限在牙龈缘或牙间乳头部时很易误诊为牙龈炎或牙周炎</a:t>
            </a:r>
            <a:r>
              <a:rPr lang="zh-CN" altLang="en-US" sz="2400" dirty="0" smtClean="0">
                <a:solidFill>
                  <a:srgbClr val="000000"/>
                </a:solidFill>
                <a:latin typeface="Times New Roman" panose="02020603050405020304" pitchFamily="18" charset="0"/>
                <a:ea typeface="微软雅黑" panose="020B0503020204020204" charset="-122"/>
              </a:rPr>
              <a:t>；其次</a:t>
            </a:r>
            <a:r>
              <a:rPr lang="zh-CN" altLang="en-US" sz="2400" dirty="0">
                <a:solidFill>
                  <a:srgbClr val="000000"/>
                </a:solidFill>
                <a:latin typeface="Times New Roman" panose="02020603050405020304" pitchFamily="18" charset="0"/>
                <a:ea typeface="微软雅黑" panose="020B0503020204020204" charset="-122"/>
              </a:rPr>
              <a:t>，早期特别是弥散性牙龈边缘的溃疡病损伴有疼痛时，还可误诊为牙龈结核。临床上在诊断上述疾病时应警惕牙龈癌的可能性。</a:t>
            </a:r>
            <a:r>
              <a:rPr lang="en-US" altLang="zh-CN" sz="2400" dirty="0">
                <a:solidFill>
                  <a:srgbClr val="000000"/>
                </a:solidFill>
                <a:latin typeface="Times New Roman" panose="02020603050405020304" pitchFamily="18" charset="0"/>
                <a:ea typeface="微软雅黑" panose="020B0503020204020204" charset="-122"/>
              </a:rPr>
              <a:t>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r>
              <a:rPr lang="zh-CN" altLang="en-US" sz="2400" dirty="0" smtClean="0">
                <a:solidFill>
                  <a:srgbClr val="000000"/>
                </a:solidFill>
                <a:latin typeface="Times New Roman" panose="02020603050405020304" pitchFamily="18" charset="0"/>
                <a:ea typeface="微软雅黑" panose="020B0503020204020204" charset="-122"/>
              </a:rPr>
              <a:t>。</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治疗</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 </a:t>
            </a:r>
            <a:r>
              <a:rPr lang="en-US" altLang="zh-CN" sz="2400" dirty="0" smtClean="0">
                <a:solidFill>
                  <a:srgbClr val="000000"/>
                </a:solidFill>
                <a:latin typeface="Times New Roman" panose="02020603050405020304" pitchFamily="18" charset="0"/>
                <a:ea typeface="微软雅黑" panose="020B0503020204020204" charset="-122"/>
              </a:rPr>
              <a:t>        </a:t>
            </a:r>
            <a:r>
              <a:rPr lang="zh-CN" altLang="en-US" sz="2400" dirty="0" smtClean="0">
                <a:solidFill>
                  <a:srgbClr val="000000"/>
                </a:solidFill>
                <a:latin typeface="Times New Roman" panose="02020603050405020304" pitchFamily="18" charset="0"/>
                <a:ea typeface="微软雅黑" panose="020B0503020204020204" charset="-122"/>
              </a:rPr>
              <a:t>手术治疗，放疗，化疗，免疫疗法。</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牙龈癌片子.webp"/>
          <p:cNvPicPr>
            <a:picLocks noChangeAspect="1"/>
          </p:cNvPicPr>
          <p:nvPr/>
        </p:nvPicPr>
        <p:blipFill>
          <a:blip r:embed="rId2"/>
          <a:srcRect b="6324"/>
          <a:stretch>
            <a:fillRect/>
          </a:stretch>
        </p:blipFill>
        <p:spPr>
          <a:xfrm>
            <a:off x="8314055" y="1586230"/>
            <a:ext cx="3354705" cy="4147820"/>
          </a:xfrm>
          <a:prstGeom prst="rect">
            <a:avLst/>
          </a:prstGeom>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144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95960" y="1254761"/>
            <a:ext cx="10972800" cy="4525963"/>
          </a:xfrm>
        </p:spPr>
        <p:txBody>
          <a:bodyPr>
            <a:noAutofit/>
          </a:bodyPr>
          <a:lstStyle/>
          <a:p>
            <a:pPr algn="just" eaLnBrk="1" hangingPunct="1">
              <a:lnSpc>
                <a:spcPct val="150000"/>
              </a:lnSpc>
              <a:buFontTx/>
              <a:buNone/>
            </a:pPr>
            <a:r>
              <a:rPr lang="zh-CN" altLang="en-US" sz="2800" dirty="0">
                <a:latin typeface="微软雅黑" panose="020B0503020204020204" charset="-122"/>
                <a:ea typeface="微软雅黑" panose="020B0503020204020204" charset="-122"/>
              </a:rPr>
              <a:t>临床表现</a:t>
            </a:r>
            <a:endParaRPr lang="en-US" altLang="zh-CN"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因位于上颌窦内，早期无症状，不容易发觉；当肿瘤发展到一定</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程度，出现较明显的症状时才被注意</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根据肿瘤发生的部位有不同的症状。 </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上颌窦癌常转移至下颌下及颈上部淋巴结，有时可转移至耳前及</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咽后淋巴结。远处转移少见</a:t>
            </a:r>
            <a:endParaRPr lang="zh-CN" altLang="en-US" sz="2800" dirty="0">
              <a:latin typeface="微软雅黑" panose="020B0503020204020204" charset="-122"/>
              <a:ea typeface="微软雅黑" panose="020B0503020204020204" charset="-122"/>
            </a:endParaRPr>
          </a:p>
          <a:p>
            <a:pPr algn="l" eaLnBrk="1" hangingPunct="1">
              <a:lnSpc>
                <a:spcPct val="150000"/>
              </a:lnSpc>
              <a:buFontTx/>
              <a:buNone/>
            </a:pPr>
            <a:endParaRPr lang="zh-CN" altLang="en-US" sz="2800" dirty="0">
              <a:solidFill>
                <a:srgbClr val="000000"/>
              </a:solidFill>
              <a:latin typeface="微软雅黑" panose="020B0503020204020204" charset="-122"/>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271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normAutofit/>
          </a:bodyPr>
          <a:lstStyle/>
          <a:p>
            <a:pPr algn="just">
              <a:lnSpc>
                <a:spcPct val="150000"/>
              </a:lnSpc>
              <a:buNone/>
            </a:pPr>
            <a:r>
              <a:rPr lang="zh-CN" altLang="en-US" sz="2000" dirty="0" smtClean="0">
                <a:latin typeface="微软雅黑" panose="020B0503020204020204" charset="-122"/>
                <a:ea typeface="微软雅黑" panose="020B0503020204020204" charset="-122"/>
              </a:rPr>
              <a:t>诊断</a:t>
            </a:r>
            <a:endParaRPr lang="en-US" altLang="zh-CN" sz="2000" dirty="0" smtClean="0">
              <a:latin typeface="微软雅黑" panose="020B0503020204020204" charset="-122"/>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1.</a:t>
            </a:r>
            <a:r>
              <a:rPr lang="zh-CN" altLang="en-US" sz="2000" dirty="0">
                <a:solidFill>
                  <a:srgbClr val="000000"/>
                </a:solidFill>
                <a:latin typeface="Times New Roman" panose="02020603050405020304" pitchFamily="18" charset="0"/>
                <a:ea typeface="微软雅黑" panose="020B0503020204020204" charset="-122"/>
              </a:rPr>
              <a:t>上颌骨部位膨胀，根据向上颌窦外、内、或上、下生长发展不同可出现鼻部症状、眼部症状、面颊部症状及牙的松动脱落等表现。</a:t>
            </a:r>
            <a:r>
              <a:rPr lang="en-US" altLang="zh-CN" sz="2000" dirty="0">
                <a:solidFill>
                  <a:srgbClr val="000000"/>
                </a:solidFill>
                <a:latin typeface="Times New Roman" panose="02020603050405020304" pitchFamily="18" charset="0"/>
                <a:ea typeface="微软雅黑" panose="020B0503020204020204" charset="-122"/>
              </a:rPr>
              <a:t>2.</a:t>
            </a:r>
            <a:r>
              <a:rPr lang="zh-CN" altLang="en-US" sz="2000" dirty="0">
                <a:solidFill>
                  <a:srgbClr val="000000"/>
                </a:solidFill>
                <a:latin typeface="Times New Roman" panose="02020603050405020304" pitchFamily="18" charset="0"/>
                <a:ea typeface="微软雅黑" panose="020B0503020204020204" charset="-122"/>
              </a:rPr>
              <a:t>面颊部感觉迟钝或麻木。</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3.</a:t>
            </a:r>
            <a:r>
              <a:rPr lang="zh-CN" altLang="en-US" sz="2000" dirty="0">
                <a:solidFill>
                  <a:srgbClr val="000000"/>
                </a:solidFill>
                <a:latin typeface="Times New Roman" panose="02020603050405020304" pitchFamily="18" charset="0"/>
                <a:ea typeface="微软雅黑" panose="020B0503020204020204" charset="-122"/>
              </a:rPr>
              <a:t>牙脱落后形成不愈之溃疡或有肿物外突。</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FF0000"/>
                </a:solidFill>
                <a:latin typeface="Times New Roman" panose="02020603050405020304" pitchFamily="18" charset="0"/>
                <a:ea typeface="微软雅黑" panose="020B0503020204020204" charset="-122"/>
              </a:rPr>
              <a:t>4.CT</a:t>
            </a:r>
            <a:r>
              <a:rPr lang="zh-CN" altLang="en-US" sz="2000" dirty="0" smtClean="0">
                <a:solidFill>
                  <a:srgbClr val="FF0000"/>
                </a:solidFill>
                <a:latin typeface="Times New Roman" panose="02020603050405020304" pitchFamily="18" charset="0"/>
                <a:ea typeface="微软雅黑" panose="020B0503020204020204" charset="-122"/>
              </a:rPr>
              <a:t>片</a:t>
            </a:r>
            <a:r>
              <a:rPr lang="zh-CN" altLang="en-US" sz="2000" dirty="0" smtClean="0">
                <a:solidFill>
                  <a:srgbClr val="000000"/>
                </a:solidFill>
                <a:latin typeface="Times New Roman" panose="02020603050405020304" pitchFamily="18" charset="0"/>
                <a:ea typeface="微软雅黑" panose="020B0503020204020204" charset="-122"/>
              </a:rPr>
              <a:t>示</a:t>
            </a:r>
            <a:r>
              <a:rPr lang="zh-CN" altLang="en-US" sz="2000" dirty="0">
                <a:solidFill>
                  <a:srgbClr val="000000"/>
                </a:solidFill>
                <a:latin typeface="Times New Roman" panose="02020603050405020304" pitchFamily="18" charset="0"/>
                <a:ea typeface="微软雅黑" panose="020B0503020204020204" charset="-122"/>
              </a:rPr>
              <a:t>上颌窦腔密度增高、软组织肿块影及窦壁骨质破坏</a:t>
            </a:r>
            <a:r>
              <a:rPr lang="zh-CN" altLang="en-US" sz="2000" dirty="0" smtClean="0">
                <a:solidFill>
                  <a:srgbClr val="000000"/>
                </a:solidFill>
                <a:latin typeface="Times New Roman" panose="02020603050405020304" pitchFamily="18" charset="0"/>
                <a:ea typeface="微软雅黑" panose="020B0503020204020204" charset="-122"/>
              </a:rPr>
              <a:t>。</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000000"/>
                </a:solidFill>
                <a:latin typeface="Times New Roman" panose="02020603050405020304" pitchFamily="18" charset="0"/>
                <a:ea typeface="微软雅黑" panose="020B0503020204020204" charset="-122"/>
              </a:rPr>
              <a:t>5</a:t>
            </a:r>
            <a:r>
              <a:rPr lang="en-US" altLang="zh-CN" sz="2000" dirty="0">
                <a:solidFill>
                  <a:srgbClr val="000000"/>
                </a:solidFill>
                <a:latin typeface="Times New Roman" panose="02020603050405020304" pitchFamily="18" charset="0"/>
                <a:ea typeface="微软雅黑" panose="020B0503020204020204" charset="-122"/>
              </a:rPr>
              <a:t>.</a:t>
            </a:r>
            <a:r>
              <a:rPr lang="zh-CN" altLang="en-US" sz="2000" dirty="0">
                <a:solidFill>
                  <a:srgbClr val="000000"/>
                </a:solidFill>
                <a:latin typeface="Times New Roman" panose="02020603050405020304" pitchFamily="18" charset="0"/>
                <a:ea typeface="微软雅黑" panose="020B0503020204020204" charset="-122"/>
              </a:rPr>
              <a:t>病理组织学检查确诊。</a:t>
            </a:r>
            <a:endParaRPr lang="zh-CN" altLang="en-US"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dirty="0" smtClean="0">
                <a:solidFill>
                  <a:srgbClr val="000000"/>
                </a:solidFill>
                <a:latin typeface="Times New Roman" panose="02020603050405020304" pitchFamily="18" charset="0"/>
                <a:ea typeface="微软雅黑" panose="020B0503020204020204" charset="-122"/>
              </a:rPr>
              <a:t>治疗</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sz="2000" dirty="0">
                <a:solidFill>
                  <a:srgbClr val="000000"/>
                </a:solidFill>
                <a:latin typeface="Times New Roman" panose="02020603050405020304" pitchFamily="18" charset="0"/>
                <a:ea typeface="微软雅黑" panose="020B0503020204020204" charset="-122"/>
              </a:rPr>
              <a:t> </a:t>
            </a:r>
            <a:r>
              <a:rPr lang="en-US" altLang="zh-CN" sz="2000" dirty="0" smtClean="0">
                <a:solidFill>
                  <a:srgbClr val="000000"/>
                </a:solidFill>
                <a:latin typeface="Times New Roman" panose="02020603050405020304" pitchFamily="18" charset="0"/>
                <a:ea typeface="微软雅黑" panose="020B0503020204020204" charset="-122"/>
              </a:rPr>
              <a:t>  </a:t>
            </a:r>
            <a:r>
              <a:rPr lang="zh-CN" altLang="en-US" sz="2000" dirty="0" smtClean="0">
                <a:solidFill>
                  <a:srgbClr val="000000"/>
                </a:solidFill>
                <a:latin typeface="Times New Roman" panose="02020603050405020304" pitchFamily="18" charset="0"/>
                <a:ea typeface="微软雅黑" panose="020B0503020204020204" charset="-122"/>
              </a:rPr>
              <a:t>手术为主的综合治疗，结合放疗、化疗</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186" y="2870410"/>
            <a:ext cx="3637193" cy="3343420"/>
          </a:xfrm>
          <a:prstGeom prst="rect">
            <a:avLst/>
          </a:prstGeom>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唇癌 （</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lips</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37892" name="Rectangle 3"/>
          <p:cNvSpPr>
            <a:spLocks noGrp="1" noChangeArrowheads="1"/>
          </p:cNvSpPr>
          <p:nvPr>
            <p:ph idx="1"/>
          </p:nvPr>
        </p:nvSpPr>
        <p:spPr>
          <a:xfrm>
            <a:off x="1185545" y="1535431"/>
            <a:ext cx="10972800" cy="4525963"/>
          </a:xfrm>
        </p:spPr>
        <p:txBody>
          <a:bodyPr rtlCol="0">
            <a:normAutofit fontScale="80000" lnSpcReduction="20000"/>
          </a:bodyPr>
          <a:lstStyle/>
          <a:p>
            <a:pPr marL="408305" indent="-408305" algn="just" defTabSz="1088390">
              <a:lnSpc>
                <a:spcPct val="120000"/>
              </a:lnSpc>
              <a:buNone/>
              <a:defRPr/>
            </a:pPr>
            <a:r>
              <a:rPr lang="zh-CN" altLang="en-US" sz="3600" b="1" dirty="0">
                <a:solidFill>
                  <a:srgbClr val="000000"/>
                </a:solidFill>
                <a:latin typeface="Times New Roman" panose="02020603050405020304"/>
                <a:ea typeface="微软雅黑" panose="020B0503020204020204" charset="-122"/>
              </a:rPr>
              <a:t>发病情况</a:t>
            </a:r>
            <a:endParaRPr lang="zh-CN" altLang="en-US" sz="3600"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下唇：上唇</a:t>
            </a:r>
            <a:r>
              <a:rPr lang="en-US" altLang="zh-CN" sz="2855" dirty="0">
                <a:solidFill>
                  <a:srgbClr val="000000"/>
                </a:solidFill>
                <a:latin typeface="Times New Roman" panose="02020603050405020304"/>
                <a:ea typeface="微软雅黑" panose="020B0503020204020204" charset="-122"/>
              </a:rPr>
              <a:t>=9</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；男：女</a:t>
            </a:r>
            <a:r>
              <a:rPr lang="en-US" altLang="zh-CN" sz="2855" dirty="0">
                <a:solidFill>
                  <a:srgbClr val="000000"/>
                </a:solidFill>
                <a:latin typeface="Times New Roman" panose="02020603050405020304"/>
                <a:ea typeface="微软雅黑" panose="020B0503020204020204" charset="-122"/>
              </a:rPr>
              <a:t>=4</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a:t>
            </a:r>
            <a:endParaRPr lang="en-US" altLang="zh-CN"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平均发病年龄 </a:t>
            </a:r>
            <a:r>
              <a:rPr lang="en-US" altLang="zh-CN" sz="2855" dirty="0">
                <a:solidFill>
                  <a:srgbClr val="000000"/>
                </a:solidFill>
                <a:latin typeface="Times New Roman" panose="02020603050405020304"/>
                <a:ea typeface="微软雅黑" panose="020B0503020204020204" charset="-122"/>
              </a:rPr>
              <a:t>58</a:t>
            </a:r>
            <a:r>
              <a:rPr lang="zh-CN" altLang="en-US" sz="2855" dirty="0">
                <a:solidFill>
                  <a:srgbClr val="000000"/>
                </a:solidFill>
                <a:latin typeface="Times New Roman" panose="02020603050405020304"/>
                <a:ea typeface="微软雅黑" panose="020B0503020204020204" charset="-122"/>
              </a:rPr>
              <a:t>岁。 </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有关发病因素：</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吸烟、熟石灰</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2.</a:t>
            </a:r>
            <a:r>
              <a:rPr lang="zh-CN" altLang="en-US" sz="2855" dirty="0">
                <a:solidFill>
                  <a:srgbClr val="000000"/>
                </a:solidFill>
                <a:latin typeface="Times New Roman" panose="02020603050405020304"/>
                <a:ea typeface="微软雅黑" panose="020B0503020204020204" charset="-122"/>
              </a:rPr>
              <a:t>长期户外工作紫外线照射</a:t>
            </a:r>
            <a:endParaRPr lang="zh-CN" altLang="en-US" sz="2855" dirty="0">
              <a:solidFill>
                <a:srgbClr val="000000"/>
              </a:solidFill>
              <a:latin typeface="Times New Roman" panose="02020603050405020304"/>
              <a:ea typeface="微软雅黑" panose="020B0503020204020204" charset="-122"/>
            </a:endParaRPr>
          </a:p>
          <a:p>
            <a:pPr marL="0" indent="0"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3.</a:t>
            </a:r>
            <a:r>
              <a:rPr lang="zh-CN" altLang="en-US" sz="2855" dirty="0">
                <a:solidFill>
                  <a:srgbClr val="000000"/>
                </a:solidFill>
                <a:latin typeface="Times New Roman" panose="02020603050405020304"/>
                <a:ea typeface="微软雅黑" panose="020B0503020204020204" charset="-122"/>
              </a:rPr>
              <a:t>癌前病变</a:t>
            </a:r>
            <a:endParaRPr lang="en-US" altLang="zh-CN"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白斑</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乳头状瘤</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盘状红斑狼疮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000" dirty="0">
                <a:solidFill>
                  <a:srgbClr val="000000"/>
                </a:solidFill>
                <a:latin typeface="Times New Roman" panose="02020603050405020304"/>
                <a:ea typeface="微软雅黑" panose="020B0503020204020204" charset="-122"/>
              </a:rPr>
              <a:t>                                          </a:t>
            </a:r>
            <a:endParaRPr lang="zh-CN" altLang="en-US" sz="2000" dirty="0">
              <a:solidFill>
                <a:srgbClr val="000000"/>
              </a:solidFill>
              <a:latin typeface="Times New Roman" panose="02020603050405020304"/>
              <a:ea typeface="微软雅黑" panose="020B0503020204020204" charset="-122"/>
            </a:endParaRPr>
          </a:p>
        </p:txBody>
      </p:sp>
      <p:pic>
        <p:nvPicPr>
          <p:cNvPr id="59396" name="Picture 6" descr="DSC07907"/>
          <p:cNvPicPr>
            <a:picLocks noChangeAspect="1" noChangeArrowheads="1"/>
          </p:cNvPicPr>
          <p:nvPr/>
        </p:nvPicPr>
        <p:blipFill>
          <a:blip r:embed="rId1">
            <a:lum bright="18000"/>
            <a:extLst>
              <a:ext uri="{28A0092B-C50C-407E-A947-70E740481C1C}">
                <a14:useLocalDpi xmlns:a14="http://schemas.microsoft.com/office/drawing/2010/main" val="0"/>
              </a:ext>
            </a:extLst>
          </a:blip>
          <a:srcRect l="10822" t="2379" r="13675" b="23309"/>
          <a:stretch>
            <a:fillRect/>
          </a:stretch>
        </p:blipFill>
        <p:spPr bwMode="auto">
          <a:xfrm>
            <a:off x="5602109" y="1953786"/>
            <a:ext cx="4413816" cy="244418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9400"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12445" y="824230"/>
            <a:ext cx="3404870" cy="783590"/>
          </a:xfrm>
        </p:spPr>
        <p:txBody>
          <a:bodyPr wrap="square" rtlCol="0">
            <a:spAutoFit/>
          </a:bodyPr>
          <a:lstStyle/>
          <a:p>
            <a:pPr defTabSz="1088390">
              <a:lnSpc>
                <a:spcPct val="150000"/>
              </a:lnSpc>
              <a:buClr>
                <a:srgbClr val="127FB8"/>
              </a:buClr>
              <a:defRPr/>
            </a:pPr>
            <a:r>
              <a:rPr kumimoji="1" lang="zh-CN" altLang="en-US" sz="3000" b="1">
                <a:latin typeface="Times New Roman" panose="02020603050405020304" pitchFamily="18" charset="0"/>
                <a:ea typeface="微软雅黑" panose="020B0503020204020204" charset="-122"/>
                <a:cs typeface="+mn-cs"/>
              </a:rPr>
              <a:t>临床表现</a:t>
            </a:r>
            <a:endParaRPr kumimoji="1" lang="zh-CN" altLang="en-US" sz="3000" b="1">
              <a:latin typeface="Times New Roman" panose="02020603050405020304" pitchFamily="18" charset="0"/>
              <a:ea typeface="微软雅黑" panose="020B0503020204020204" charset="-122"/>
              <a:cs typeface="+mn-cs"/>
            </a:endParaRPr>
          </a:p>
        </p:txBody>
      </p:sp>
      <p:sp>
        <p:nvSpPr>
          <p:cNvPr id="61443" name="Rectangle 3"/>
          <p:cNvSpPr>
            <a:spLocks noGrp="1" noChangeArrowheads="1"/>
          </p:cNvSpPr>
          <p:nvPr>
            <p:ph idx="1"/>
          </p:nvPr>
        </p:nvSpPr>
        <p:spPr>
          <a:xfrm>
            <a:off x="1041400" y="1427480"/>
            <a:ext cx="10972800" cy="3265805"/>
          </a:xfrm>
        </p:spPr>
        <p:txBody>
          <a:bodyPr/>
          <a:lstStyle/>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下唇一侧中外</a:t>
            </a:r>
            <a:r>
              <a:rPr lang="en-US" altLang="zh-CN" sz="2400">
                <a:solidFill>
                  <a:srgbClr val="000000"/>
                </a:solidFill>
                <a:latin typeface="Times New Roman" panose="02020603050405020304" pitchFamily="18" charset="0"/>
                <a:ea typeface="微软雅黑" panose="020B0503020204020204" charset="-122"/>
              </a:rPr>
              <a:t>1/3</a:t>
            </a:r>
            <a:r>
              <a:rPr lang="zh-CN" altLang="en-US" sz="2400">
                <a:solidFill>
                  <a:srgbClr val="000000"/>
                </a:solidFill>
                <a:latin typeface="Times New Roman" panose="02020603050405020304" pitchFamily="18" charset="0"/>
                <a:ea typeface="微软雅黑" panose="020B0503020204020204" charset="-122"/>
              </a:rPr>
              <a:t>交界处好发，</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硬结</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结痂</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溃破</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溃疡。</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菜花样外突、增生，向周围及深层浸润。</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坏死，感染，疼痛，出血，恶臭。</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颏下、颌下淋巴结肿大（炎性）。</a:t>
            </a:r>
            <a:endParaRPr lang="zh-CN" altLang="en-US" sz="2400">
              <a:solidFill>
                <a:srgbClr val="000000"/>
              </a:solidFill>
              <a:latin typeface="Times New Roman" panose="02020603050405020304" pitchFamily="18" charset="0"/>
              <a:ea typeface="微软雅黑" panose="020B0503020204020204" charset="-122"/>
            </a:endParaRPr>
          </a:p>
        </p:txBody>
      </p:sp>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6144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785" y="2318801"/>
            <a:ext cx="2926673"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6145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60" y="2318801"/>
            <a:ext cx="2366415"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2" name="文本框 1"/>
          <p:cNvSpPr txBox="1"/>
          <p:nvPr/>
        </p:nvSpPr>
        <p:spPr>
          <a:xfrm>
            <a:off x="1473835" y="4140200"/>
            <a:ext cx="2047875" cy="1014730"/>
          </a:xfrm>
          <a:prstGeom prst="rect">
            <a:avLst/>
          </a:prstGeom>
          <a:noFill/>
        </p:spPr>
        <p:txBody>
          <a:bodyPr wrap="square" rtlCol="0">
            <a:spAutoFit/>
          </a:bodyPr>
          <a:lstStyle/>
          <a:p>
            <a:r>
              <a:rPr lang="zh-CN" altLang="en-US" sz="3000" b="1">
                <a:latin typeface="微软雅黑" panose="020B0503020204020204" charset="-122"/>
                <a:ea typeface="微软雅黑" panose="020B0503020204020204" charset="-122"/>
              </a:rPr>
              <a:t>治疗</a:t>
            </a:r>
            <a:endParaRPr lang="zh-CN" altLang="en-US" sz="3000" b="1">
              <a:latin typeface="微软雅黑" panose="020B0503020204020204" charset="-122"/>
              <a:ea typeface="微软雅黑" panose="020B0503020204020204" charset="-122"/>
            </a:endParaRPr>
          </a:p>
          <a:p>
            <a:endParaRPr lang="zh-CN" altLang="en-US" sz="3000" b="1">
              <a:latin typeface="微软雅黑" panose="020B0503020204020204" charset="-122"/>
              <a:ea typeface="微软雅黑" panose="020B0503020204020204" charset="-122"/>
            </a:endParaRPr>
          </a:p>
        </p:txBody>
      </p:sp>
      <p:sp>
        <p:nvSpPr>
          <p:cNvPr id="3" name="文本框 2"/>
          <p:cNvSpPr txBox="1"/>
          <p:nvPr/>
        </p:nvSpPr>
        <p:spPr>
          <a:xfrm>
            <a:off x="1228090" y="4653280"/>
            <a:ext cx="5709285" cy="1799590"/>
          </a:xfrm>
          <a:prstGeom prst="rect">
            <a:avLst/>
          </a:prstGeom>
          <a:noFill/>
        </p:spPr>
        <p:txBody>
          <a:bodyPr wrap="square" rtlCol="0" anchor="t">
            <a:spAutoFit/>
          </a:bodyPr>
          <a:lstStyle/>
          <a:p>
            <a:pPr algn="just" eaLnBrk="1" hangingPunct="1">
              <a:lnSpc>
                <a:spcPct val="150000"/>
              </a:lnSpc>
              <a:buFontTx/>
              <a:buNone/>
            </a:pPr>
            <a:r>
              <a:rPr lang="en-US" altLang="zh-CN" sz="2000">
                <a:solidFill>
                  <a:srgbClr val="000000"/>
                </a:solidFill>
                <a:latin typeface="Times New Roman" panose="02020603050405020304" pitchFamily="18" charset="0"/>
                <a:ea typeface="微软雅黑" panose="020B0503020204020204" charset="-122"/>
                <a:sym typeface="+mn-ea"/>
              </a:rPr>
              <a:t>1.</a:t>
            </a:r>
            <a:r>
              <a:rPr lang="zh-CN" altLang="en-US" sz="2000">
                <a:solidFill>
                  <a:srgbClr val="000000"/>
                </a:solidFill>
                <a:latin typeface="Times New Roman" panose="02020603050405020304" pitchFamily="18" charset="0"/>
                <a:ea typeface="微软雅黑" panose="020B0503020204020204" charset="-122"/>
                <a:sym typeface="+mn-ea"/>
              </a:rPr>
              <a:t>手术切除</a:t>
            </a:r>
            <a:r>
              <a:rPr lang="en-US" altLang="zh-CN" sz="2000">
                <a:solidFill>
                  <a:srgbClr val="000000"/>
                </a:solidFill>
                <a:latin typeface="Times New Roman" panose="02020603050405020304" pitchFamily="18" charset="0"/>
                <a:ea typeface="微软雅黑" panose="020B0503020204020204" charset="-122"/>
                <a:sym typeface="+mn-ea"/>
              </a:rPr>
              <a:t>2.</a:t>
            </a:r>
            <a:r>
              <a:rPr lang="zh-CN" altLang="en-US" sz="2000">
                <a:solidFill>
                  <a:srgbClr val="000000"/>
                </a:solidFill>
                <a:latin typeface="Times New Roman" panose="02020603050405020304" pitchFamily="18" charset="0"/>
                <a:ea typeface="微软雅黑" panose="020B0503020204020204" charset="-122"/>
                <a:sym typeface="+mn-ea"/>
              </a:rPr>
              <a:t>放射治疗</a:t>
            </a:r>
            <a:r>
              <a:rPr lang="en-US" altLang="zh-CN" sz="2000">
                <a:solidFill>
                  <a:srgbClr val="000000"/>
                </a:solidFill>
                <a:latin typeface="Times New Roman" panose="02020603050405020304" pitchFamily="18" charset="0"/>
                <a:ea typeface="微软雅黑" panose="020B0503020204020204" charset="-122"/>
                <a:sym typeface="+mn-ea"/>
              </a:rPr>
              <a:t>3.</a:t>
            </a:r>
            <a:r>
              <a:rPr lang="zh-CN" altLang="en-US" sz="2000">
                <a:solidFill>
                  <a:srgbClr val="000000"/>
                </a:solidFill>
                <a:latin typeface="Times New Roman" panose="02020603050405020304" pitchFamily="18" charset="0"/>
                <a:ea typeface="微软雅黑" panose="020B0503020204020204" charset="-122"/>
                <a:sym typeface="+mn-ea"/>
              </a:rPr>
              <a:t>冷冻治疗（</a:t>
            </a:r>
            <a:r>
              <a:rPr lang="en-US" altLang="zh-CN" sz="2000">
                <a:solidFill>
                  <a:srgbClr val="000000"/>
                </a:solidFill>
                <a:latin typeface="Times New Roman" panose="02020603050405020304" pitchFamily="18" charset="0"/>
                <a:ea typeface="微软雅黑" panose="020B0503020204020204" charset="-122"/>
                <a:sym typeface="+mn-ea"/>
              </a:rPr>
              <a:t>cryosurgery</a:t>
            </a:r>
            <a:r>
              <a:rPr lang="zh-CN" altLang="en-US" sz="2000">
                <a:solidFill>
                  <a:srgbClr val="000000"/>
                </a:solidFill>
                <a:latin typeface="Times New Roman" panose="02020603050405020304" pitchFamily="18" charset="0"/>
                <a:ea typeface="微软雅黑" panose="020B0503020204020204" charset="-122"/>
                <a:sym typeface="+mn-ea"/>
              </a:rPr>
              <a:t>）</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b="1">
                <a:solidFill>
                  <a:srgbClr val="000000"/>
                </a:solidFill>
                <a:latin typeface="Times New Roman" panose="02020603050405020304" pitchFamily="18" charset="0"/>
                <a:ea typeface="微软雅黑" panose="020B0503020204020204" charset="-122"/>
                <a:sym typeface="+mn-ea"/>
              </a:rPr>
              <a:t>   </a:t>
            </a: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785360" y="70169"/>
            <a:ext cx="2621280" cy="829945"/>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颜面部皮肤癌</a:t>
            </a:r>
            <a:endParaRPr kumimoji="1" lang="en-US" altLang="zh-CN" sz="3200" b="1" dirty="0">
              <a:latin typeface="Times New Roman" panose="02020603050405020304" pitchFamily="18" charset="0"/>
              <a:ea typeface="微软雅黑" panose="020B0503020204020204" charset="-122"/>
              <a:cs typeface="+mn-cs"/>
            </a:endParaRPr>
          </a:p>
        </p:txBody>
      </p:sp>
      <p:sp>
        <p:nvSpPr>
          <p:cNvPr id="67587" name="Rectangle 3"/>
          <p:cNvSpPr>
            <a:spLocks noGrp="1" noChangeArrowheads="1"/>
          </p:cNvSpPr>
          <p:nvPr>
            <p:ph idx="1"/>
          </p:nvPr>
        </p:nvSpPr>
        <p:spPr/>
        <p:txBody>
          <a:bodyPr/>
          <a:lstStyle/>
          <a:p>
            <a:pPr algn="just" eaLnBrk="1" hangingPunct="1">
              <a:lnSpc>
                <a:spcPct val="150000"/>
              </a:lnSpc>
              <a:buFontTx/>
              <a:buNone/>
            </a:pPr>
            <a:r>
              <a:rPr lang="zh-CN" altLang="en-US" sz="2000" dirty="0">
                <a:solidFill>
                  <a:srgbClr val="000000"/>
                </a:solidFill>
                <a:latin typeface="Times New Roman" panose="02020603050405020304" pitchFamily="18" charset="0"/>
                <a:ea typeface="微软雅黑" panose="020B0503020204020204" charset="-122"/>
              </a:rPr>
              <a:t>分类：</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黑色素瘤（如下图）</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非黑色素瘤（</a:t>
            </a:r>
            <a:r>
              <a:rPr lang="zh-CN" altLang="en-US" sz="2000" dirty="0" smtClean="0">
                <a:solidFill>
                  <a:srgbClr val="000000"/>
                </a:solidFill>
                <a:latin typeface="Times New Roman" panose="02020603050405020304" pitchFamily="18" charset="0"/>
                <a:ea typeface="微软雅黑" panose="020B0503020204020204" charset="-122"/>
              </a:rPr>
              <a:t>基底细胞癌</a:t>
            </a:r>
            <a:r>
              <a:rPr lang="zh-CN" altLang="en-US" sz="2000" dirty="0">
                <a:solidFill>
                  <a:srgbClr val="000000"/>
                </a:solidFill>
                <a:latin typeface="Times New Roman" panose="02020603050405020304" pitchFamily="18" charset="0"/>
                <a:ea typeface="微软雅黑" panose="020B0503020204020204" charset="-122"/>
              </a:rPr>
              <a:t>等，如右图）</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75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3975" y="3503149"/>
            <a:ext cx="5305785" cy="250449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基地细胞癌"/>
          <p:cNvPicPr>
            <a:picLocks noChangeAspect="1"/>
          </p:cNvPicPr>
          <p:nvPr/>
        </p:nvPicPr>
        <p:blipFill>
          <a:blip r:embed="rId3"/>
          <a:stretch>
            <a:fillRect/>
          </a:stretch>
        </p:blipFill>
        <p:spPr>
          <a:xfrm>
            <a:off x="7200900" y="1152525"/>
            <a:ext cx="3707765" cy="4941570"/>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文本框 2"/>
          <p:cNvSpPr txBox="1"/>
          <p:nvPr/>
        </p:nvSpPr>
        <p:spPr>
          <a:xfrm>
            <a:off x="1496060" y="1731010"/>
            <a:ext cx="8822690" cy="2861310"/>
          </a:xfrm>
          <a:prstGeom prst="rect">
            <a:avLst/>
          </a:prstGeom>
          <a:noFill/>
        </p:spPr>
        <p:txBody>
          <a:bodyPr wrap="square" rtlCol="0" anchor="t">
            <a:spAutoFit/>
          </a:bodyPr>
          <a:lstStyle/>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关于口咽癌、纤维肉瘤、骨肉瘤和恶性淋巴瘤请自习。</a:t>
            </a:r>
            <a:endParaRPr lang="en-US" altLang="zh-CN" sz="2400" dirty="0">
              <a:solidFill>
                <a:schemeClr val="bg2">
                  <a:lumMod val="25000"/>
                </a:schemeClr>
              </a:solidFill>
              <a:latin typeface="Times New Roman" panose="02020603050405020304"/>
              <a:ea typeface="微软雅黑" panose="020B0503020204020204" charset="-122"/>
            </a:endParaRPr>
          </a:p>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参考书目：</a:t>
            </a:r>
            <a:endParaRPr lang="en-US" altLang="zh-CN"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【1】</a:t>
            </a:r>
            <a:r>
              <a:rPr lang="zh-CN" altLang="en-US" sz="2400" dirty="0">
                <a:solidFill>
                  <a:schemeClr val="bg2">
                    <a:lumMod val="25000"/>
                  </a:schemeClr>
                </a:solidFill>
                <a:latin typeface="Times New Roman" panose="02020603050405020304"/>
                <a:ea typeface="微软雅黑" panose="020B0503020204020204" charset="-122"/>
                <a:sym typeface="+mn-ea"/>
              </a:rPr>
              <a:t>邱蔚六</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第</a:t>
            </a:r>
            <a:r>
              <a:rPr lang="en-US" altLang="zh-CN" sz="2400" dirty="0">
                <a:solidFill>
                  <a:schemeClr val="bg2">
                    <a:lumMod val="25000"/>
                  </a:schemeClr>
                </a:solidFill>
                <a:latin typeface="Times New Roman" panose="02020603050405020304"/>
                <a:ea typeface="微软雅黑" panose="020B0503020204020204" charset="-122"/>
                <a:sym typeface="+mn-ea"/>
              </a:rPr>
              <a:t>7</a:t>
            </a:r>
            <a:r>
              <a:rPr lang="zh-CN" altLang="en-US" sz="2400" dirty="0">
                <a:solidFill>
                  <a:schemeClr val="bg2">
                    <a:lumMod val="25000"/>
                  </a:schemeClr>
                </a:solidFill>
                <a:latin typeface="Times New Roman" panose="02020603050405020304"/>
                <a:ea typeface="微软雅黑" panose="020B0503020204020204" charset="-122"/>
                <a:sym typeface="+mn-ea"/>
              </a:rPr>
              <a:t>版，人民卫生出版社</a:t>
            </a:r>
            <a:endParaRPr lang="zh-CN" altLang="en-US"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【2】</a:t>
            </a:r>
            <a:r>
              <a:rPr lang="zh-CN" altLang="en-US" sz="2400" dirty="0">
                <a:solidFill>
                  <a:schemeClr val="bg2">
                    <a:lumMod val="25000"/>
                  </a:schemeClr>
                </a:solidFill>
                <a:latin typeface="Times New Roman" panose="02020603050405020304"/>
                <a:ea typeface="微软雅黑" panose="020B0503020204020204" charset="-122"/>
                <a:sym typeface="+mn-ea"/>
              </a:rPr>
              <a:t>邱蔚六，张震康</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口腔颌面外科学理论与实践</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人民卫生出版社</a:t>
            </a:r>
            <a:endParaRPr lang="zh-CN" altLang="en-US" sz="240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198245" y="1585595"/>
            <a:ext cx="9292590" cy="5272405"/>
          </a:xfrm>
          <a:prstGeom prst="rect">
            <a:avLst/>
          </a:prstGeom>
          <a:ln w="12700">
            <a:miter lim="400000"/>
          </a:ln>
        </p:spPr>
        <p:txBody>
          <a:bodyPr wrap="square" lIns="50800" tIns="50800" rIns="50800" bIns="50800" anchor="t">
            <a:spAutoFit/>
          </a:bodyPr>
          <a:lstStyle/>
          <a:p>
            <a:pPr marL="533400" indent="-533400">
              <a:lnSpc>
                <a:spcPct val="150000"/>
              </a:lnSpc>
            </a:pPr>
            <a:r>
              <a:rPr lang="zh-CN" altLang="en-US" sz="2800" dirty="0" smtClean="0">
                <a:latin typeface="微软雅黑" panose="020B0503020204020204" charset="-122"/>
                <a:ea typeface="微软雅黑" panose="020B0503020204020204" charset="-122"/>
              </a:rPr>
              <a:t>口腔颌面部情况：</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望诊</a:t>
            </a:r>
            <a:r>
              <a:rPr lang="zh-CN" altLang="en-US" sz="2800" dirty="0" smtClean="0">
                <a:latin typeface="微软雅黑" panose="020B0503020204020204" charset="-122"/>
                <a:ea typeface="微软雅黑" panose="020B0503020204020204" charset="-122"/>
              </a:rPr>
              <a:t>—了解肿瘤的形态，生长部位，体积大小，有无功能障碍（开口大小，舌及眼球活动度等）</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触诊</a:t>
            </a:r>
            <a:r>
              <a:rPr lang="zh-CN" altLang="en-US" sz="2800" dirty="0" smtClean="0">
                <a:latin typeface="微软雅黑" panose="020B0503020204020204" charset="-122"/>
                <a:ea typeface="微软雅黑" panose="020B0503020204020204" charset="-122"/>
              </a:rPr>
              <a:t>—了解肿瘤的边界、质地、活动度与邻近组织的关系，区域淋巴结是否肿大。颊、口底、舌、颌下双手触诊</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听诊</a:t>
            </a:r>
            <a:r>
              <a:rPr lang="zh-CN" altLang="en-US" sz="2800" dirty="0" smtClean="0">
                <a:latin typeface="微软雅黑" panose="020B0503020204020204" charset="-122"/>
                <a:ea typeface="微软雅黑" panose="020B0503020204020204" charset="-122"/>
              </a:rPr>
              <a:t>—对蔓状血管瘤的诊断有一定帮助。</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98305" y="987636"/>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临床检查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2800" cy="712470"/>
          </a:xfrm>
        </p:spPr>
        <p:txBody>
          <a:bodyPr/>
          <a:lstStyle/>
          <a:p>
            <a:r>
              <a:rPr lang="zh-CN" altLang="en-US" sz="3200">
                <a:latin typeface="微软雅黑" panose="020B0503020204020204" charset="-122"/>
                <a:ea typeface="微软雅黑" panose="020B0503020204020204" charset="-122"/>
              </a:rPr>
              <a:t>思考题</a:t>
            </a:r>
            <a:endParaRPr lang="zh-CN" altLang="en-US" sz="320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lstStyle/>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口腔颌面部良、恶性肿瘤的鉴别要点是什么？</a:t>
            </a:r>
            <a:endParaRPr lang="zh-CN" altLang="en-US" sz="2800">
              <a:latin typeface="微软雅黑" panose="020B0503020204020204" charset="-122"/>
              <a:ea typeface="微软雅黑" panose="020B0503020204020204" charset="-122"/>
            </a:endParaRPr>
          </a:p>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口腔颌面部肿瘤的预防措施有哪些？</a:t>
            </a:r>
            <a:endParaRPr lang="zh-CN" altLang="en-US" sz="2800">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839470" y="1268730"/>
            <a:ext cx="9561830" cy="860425"/>
          </a:xfrm>
          <a:prstGeom prst="rect">
            <a:avLst/>
          </a:prstGeom>
          <a:noFill/>
        </p:spPr>
        <p:txBody>
          <a:bodyPr wrap="square" rtlCol="0">
            <a:spAutoFit/>
          </a:bodyPr>
          <a:p>
            <a:pPr fontAlgn="auto">
              <a:lnSpc>
                <a:spcPts val="3000"/>
              </a:lnSpc>
            </a:pPr>
            <a:r>
              <a:rPr lang="en-US" altLang="zh-CN" sz="1985">
                <a:latin typeface="微软雅黑" panose="020B0503020204020204" charset="-122"/>
                <a:ea typeface="微软雅黑" panose="020B0503020204020204" charset="-122"/>
                <a:cs typeface="微软雅黑" panose="020B0503020204020204" charset="-122"/>
              </a:rPr>
              <a:t>隐适美是1997</a:t>
            </a:r>
            <a:r>
              <a:rPr lang="zh-CN" altLang="en-US" sz="1985">
                <a:latin typeface="微软雅黑" panose="020B0503020204020204" charset="-122"/>
                <a:ea typeface="微软雅黑" panose="020B0503020204020204" charset="-122"/>
                <a:cs typeface="微软雅黑" panose="020B0503020204020204" charset="-122"/>
              </a:rPr>
              <a:t>年由美国人创立的</a:t>
            </a:r>
            <a:r>
              <a:rPr lang="en-US" altLang="zh-CN" sz="1985">
                <a:latin typeface="微软雅黑" panose="020B0503020204020204" charset="-122"/>
                <a:ea typeface="微软雅黑" panose="020B0503020204020204" charset="-122"/>
                <a:cs typeface="微软雅黑" panose="020B0503020204020204" charset="-122"/>
              </a:rPr>
              <a:t>隐形矫治器</a:t>
            </a:r>
            <a:r>
              <a:rPr lang="zh-CN" altLang="en-US" sz="1985">
                <a:latin typeface="微软雅黑" panose="020B0503020204020204" charset="-122"/>
                <a:ea typeface="微软雅黑" panose="020B0503020204020204" charset="-122"/>
                <a:cs typeface="微软雅黑" panose="020B0503020204020204" charset="-122"/>
              </a:rPr>
              <a:t>品牌</a:t>
            </a:r>
            <a:r>
              <a:rPr lang="en-US" altLang="zh-CN" sz="1985">
                <a:latin typeface="微软雅黑" panose="020B0503020204020204" charset="-122"/>
                <a:ea typeface="微软雅黑" panose="020B0503020204020204" charset="-122"/>
                <a:cs typeface="微软雅黑" panose="020B0503020204020204" charset="-122"/>
              </a:rPr>
              <a:t>，2011</a:t>
            </a:r>
            <a:r>
              <a:rPr lang="zh-CN" altLang="en-US" sz="1985">
                <a:latin typeface="微软雅黑" panose="020B0503020204020204" charset="-122"/>
                <a:ea typeface="微软雅黑" panose="020B0503020204020204" charset="-122"/>
                <a:cs typeface="微软雅黑" panose="020B0503020204020204" charset="-122"/>
              </a:rPr>
              <a:t>年引入中国。</a:t>
            </a:r>
            <a:r>
              <a:rPr lang="en-US" altLang="zh-CN" sz="1985">
                <a:latin typeface="微软雅黑" panose="020B0503020204020204" charset="-122"/>
                <a:ea typeface="微软雅黑" panose="020B0503020204020204" charset="-122"/>
                <a:cs typeface="微软雅黑" panose="020B0503020204020204" charset="-122"/>
              </a:rPr>
              <a:t>因为它是一个全球性的矫治器，全世界很多正畸医生都在使用它</a:t>
            </a:r>
            <a:r>
              <a:rPr lang="zh-CN" altLang="en-US" sz="1985">
                <a:latin typeface="微软雅黑" panose="020B0503020204020204" charset="-122"/>
                <a:ea typeface="微软雅黑" panose="020B0503020204020204" charset="-122"/>
                <a:cs typeface="微软雅黑" panose="020B0503020204020204" charset="-122"/>
              </a:rPr>
              <a:t>。</a:t>
            </a:r>
            <a:endParaRPr lang="zh-CN" altLang="en-US" sz="1985">
              <a:latin typeface="微软雅黑" panose="020B0503020204020204" charset="-122"/>
              <a:ea typeface="微软雅黑" panose="020B0503020204020204" charset="-122"/>
              <a:cs typeface="微软雅黑" panose="020B0503020204020204" charset="-122"/>
            </a:endParaRPr>
          </a:p>
        </p:txBody>
      </p:sp>
      <p:pic>
        <p:nvPicPr>
          <p:cNvPr id="6" name="图片 5" descr="隐适美"/>
          <p:cNvPicPr>
            <a:picLocks noChangeAspect="1"/>
          </p:cNvPicPr>
          <p:nvPr/>
        </p:nvPicPr>
        <p:blipFill>
          <a:blip r:embed="rId1"/>
          <a:stretch>
            <a:fillRect/>
          </a:stretch>
        </p:blipFill>
        <p:spPr>
          <a:xfrm>
            <a:off x="2532380" y="2534285"/>
            <a:ext cx="6502400" cy="3429000"/>
          </a:xfrm>
          <a:prstGeom prst="rect">
            <a:avLst/>
          </a:prstGeom>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1043940" y="1786255"/>
            <a:ext cx="6931025" cy="3553460"/>
          </a:xfrm>
          <a:prstGeom prst="rect">
            <a:avLst/>
          </a:prstGeom>
          <a:noFill/>
        </p:spPr>
        <p:txBody>
          <a:bodyPr wrap="square" rtlCol="0">
            <a:spAutoFit/>
          </a:bodyPr>
          <a:p>
            <a:pPr eaLnBrk="1" fontAlgn="auto" latinLnBrk="0" hangingPunct="1">
              <a:lnSpc>
                <a:spcPts val="3000"/>
              </a:lnSpc>
            </a:pPr>
            <a:r>
              <a:rPr lang="en-US" altLang="zh-CN" sz="1985">
                <a:latin typeface="微软雅黑" panose="020B0503020204020204" charset="-122"/>
                <a:ea typeface="微软雅黑" panose="020B0503020204020204" charset="-122"/>
                <a:cs typeface="微软雅黑" panose="020B0503020204020204" charset="-122"/>
              </a:rPr>
              <a:t>       2004</a:t>
            </a:r>
            <a:r>
              <a:rPr lang="zh-CN" altLang="en-US" sz="1985">
                <a:latin typeface="微软雅黑" panose="020B0503020204020204" charset="-122"/>
                <a:ea typeface="微软雅黑" panose="020B0503020204020204" charset="-122"/>
                <a:cs typeface="微软雅黑" panose="020B0503020204020204" charset="-122"/>
              </a:rPr>
              <a:t>年就有人想做国内的隐形矫治，即时代天使公司的创始人。那个时候隐形矫治技术目前只有美国拥有，而且几乎没有可参考的技术资料  在国内，只有一套简单的设计软件和简陋的实验设备可进行矫治器的设计与加工，没有真正的临床应用 ，很多工作几乎都是从零开始 。2004年，毕业于第四军医大学田杰博士带着整个家从大连搬到了上海，并从此埋头于时代天使的</a:t>
            </a:r>
            <a:r>
              <a:rPr lang="zh-CN" altLang="en-US" sz="1985">
                <a:latin typeface="微软雅黑" panose="020B0503020204020204" charset="-122"/>
                <a:ea typeface="微软雅黑" panose="020B0503020204020204" charset="-122"/>
                <a:cs typeface="微软雅黑" panose="020B0503020204020204" charset="-122"/>
              </a:rPr>
              <a:t>研发。2006年时代天使获得了中国首项隐形矫治器治疗技术专利。</a:t>
            </a:r>
            <a:endParaRPr lang="zh-CN" altLang="en-US" sz="1985">
              <a:latin typeface="微软雅黑" panose="020B0503020204020204" charset="-122"/>
              <a:ea typeface="微软雅黑" panose="020B0503020204020204" charset="-122"/>
              <a:cs typeface="微软雅黑" panose="020B0503020204020204" charset="-122"/>
            </a:endParaRPr>
          </a:p>
          <a:p>
            <a:pPr fontAlgn="auto">
              <a:lnSpc>
                <a:spcPts val="3000"/>
              </a:lnSpc>
            </a:pPr>
            <a:endParaRPr lang="zh-CN" altLang="en-US" sz="1985">
              <a:latin typeface="微软雅黑" panose="020B0503020204020204" charset="-122"/>
              <a:ea typeface="微软雅黑" panose="020B0503020204020204" charset="-122"/>
              <a:cs typeface="微软雅黑" panose="020B0503020204020204" charset="-122"/>
            </a:endParaRPr>
          </a:p>
        </p:txBody>
      </p:sp>
      <p:pic>
        <p:nvPicPr>
          <p:cNvPr id="4" name="图片 3" descr="田杰"/>
          <p:cNvPicPr>
            <a:picLocks noChangeAspect="1"/>
          </p:cNvPicPr>
          <p:nvPr/>
        </p:nvPicPr>
        <p:blipFill>
          <a:blip r:embed="rId1"/>
          <a:stretch>
            <a:fillRect/>
          </a:stretch>
        </p:blipFill>
        <p:spPr>
          <a:xfrm>
            <a:off x="8324850" y="1675765"/>
            <a:ext cx="2678430" cy="3957320"/>
          </a:xfrm>
          <a:prstGeom prst="rect">
            <a:avLst/>
          </a:prstGeom>
        </p:spPr>
      </p:pic>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时代天使"/>
          <p:cNvPicPr>
            <a:picLocks noChangeAspect="1"/>
          </p:cNvPicPr>
          <p:nvPr/>
        </p:nvPicPr>
        <p:blipFill>
          <a:blip r:embed="rId1"/>
          <a:srcRect l="6033" r="11532"/>
          <a:stretch>
            <a:fillRect/>
          </a:stretch>
        </p:blipFill>
        <p:spPr>
          <a:xfrm>
            <a:off x="8644255" y="1659890"/>
            <a:ext cx="2916555" cy="3538220"/>
          </a:xfrm>
          <a:prstGeom prst="rect">
            <a:avLst/>
          </a:prstGeom>
        </p:spPr>
      </p:pic>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688340" y="1435100"/>
            <a:ext cx="7955915" cy="4323080"/>
          </a:xfrm>
          <a:prstGeom prst="rect">
            <a:avLst/>
          </a:prstGeom>
          <a:noFill/>
        </p:spPr>
        <p:txBody>
          <a:bodyPr wrap="square" rtlCol="0">
            <a:spAutoFit/>
          </a:bodyPr>
          <a:p>
            <a:pPr eaLnBrk="1" fontAlgn="auto" latinLnBrk="0" hangingPunct="1">
              <a:lnSpc>
                <a:spcPts val="3000"/>
              </a:lnSpc>
            </a:pPr>
            <a:r>
              <a:rPr lang="en-US" altLang="zh-CN" sz="1985">
                <a:latin typeface="微软雅黑" panose="020B0503020204020204" charset="-122"/>
                <a:ea typeface="微软雅黑" panose="020B0503020204020204" charset="-122"/>
                <a:cs typeface="微软雅黑" panose="020B0503020204020204" charset="-122"/>
              </a:rPr>
              <a:t>    在 2011 年 6 月重庆举办的全国口腔正畸学术年会上，田杰</a:t>
            </a:r>
            <a:r>
              <a:rPr lang="zh-CN" altLang="en-US" sz="1985">
                <a:latin typeface="微软雅黑" panose="020B0503020204020204" charset="-122"/>
                <a:ea typeface="微软雅黑" panose="020B0503020204020204" charset="-122"/>
                <a:cs typeface="微软雅黑" panose="020B0503020204020204" charset="-122"/>
              </a:rPr>
              <a:t>博士</a:t>
            </a:r>
            <a:r>
              <a:rPr lang="en-US" altLang="zh-CN" sz="1985">
                <a:latin typeface="微软雅黑" panose="020B0503020204020204" charset="-122"/>
                <a:ea typeface="微软雅黑" panose="020B0503020204020204" charset="-122"/>
                <a:cs typeface="微软雅黑" panose="020B0503020204020204" charset="-122"/>
              </a:rPr>
              <a:t>在内的多位专家全面介绍了时代天使隐形矫治技术的发展现状，报告 展示了从简单病例到复杂拔牙病例的矫治效果及临床应用技巧，展现了对于对人类健康有益的技术不保守的气度，技术的快速进步震惊四座，引起了世界的关注。</a:t>
            </a:r>
            <a:endParaRPr lang="en-US" altLang="zh-CN" sz="1985">
              <a:latin typeface="微软雅黑" panose="020B0503020204020204" charset="-122"/>
              <a:ea typeface="微软雅黑" panose="020B0503020204020204" charset="-122"/>
              <a:cs typeface="微软雅黑" panose="020B0503020204020204" charset="-122"/>
            </a:endParaRPr>
          </a:p>
          <a:p>
            <a:pPr eaLnBrk="1" fontAlgn="auto" latinLnBrk="0" hangingPunct="1">
              <a:lnSpc>
                <a:spcPts val="3000"/>
              </a:lnSpc>
            </a:pPr>
            <a:r>
              <a:rPr lang="en-US" altLang="zh-CN" sz="1985">
                <a:latin typeface="微软雅黑" panose="020B0503020204020204" charset="-122"/>
                <a:ea typeface="微软雅黑" panose="020B0503020204020204" charset="-122"/>
                <a:cs typeface="微软雅黑" panose="020B0503020204020204" charset="-122"/>
              </a:rPr>
              <a:t>     </a:t>
            </a:r>
            <a:r>
              <a:rPr lang="zh-CN" altLang="en-US" sz="1985">
                <a:latin typeface="微软雅黑" panose="020B0503020204020204" charset="-122"/>
                <a:ea typeface="微软雅黑" panose="020B0503020204020204" charset="-122"/>
                <a:cs typeface="微软雅黑" panose="020B0503020204020204" charset="-122"/>
              </a:rPr>
              <a:t>时代天使的发明为整个中国的口腔医疗事业在世界上占领了一席之地 。在国外技术垄断的情况下，依靠团队的力量，自主创新，发奋图强，逐步建立了中国特色的隐形矫治技术体系，并在某些方面实现了超越 。更重要的是，国人不必支付昂贵的费用就能享受到优质的隐形矫治治疗，使每个普通人都可以获得美丽的机会。。</a:t>
            </a:r>
            <a:endParaRPr lang="zh-CN" altLang="en-US" sz="1985">
              <a:latin typeface="微软雅黑" panose="020B0503020204020204" charset="-122"/>
              <a:ea typeface="微软雅黑" panose="020B0503020204020204" charset="-122"/>
              <a:cs typeface="微软雅黑" panose="020B0503020204020204" charset="-122"/>
            </a:endParaRPr>
          </a:p>
          <a:p>
            <a:pPr fontAlgn="auto">
              <a:lnSpc>
                <a:spcPts val="3000"/>
              </a:lnSpc>
            </a:pPr>
            <a:endParaRPr lang="zh-CN" altLang="en-US" sz="1985">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全景片"/>
          <p:cNvPicPr>
            <a:picLocks noChangeAspect="1"/>
          </p:cNvPicPr>
          <p:nvPr>
            <p:custDataLst>
              <p:tags r:id="rId1"/>
            </p:custDataLst>
          </p:nvPr>
        </p:nvPicPr>
        <p:blipFill>
          <a:blip r:embed="rId2"/>
          <a:srcRect l="6959" r="13320"/>
          <a:stretch>
            <a:fillRect/>
          </a:stretch>
        </p:blipFill>
        <p:spPr>
          <a:xfrm>
            <a:off x="7040880" y="2232660"/>
            <a:ext cx="4321175" cy="3108325"/>
          </a:xfrm>
          <a:prstGeom prst="rect">
            <a:avLst/>
          </a:prstGeom>
        </p:spPr>
      </p:pic>
      <p:sp>
        <p:nvSpPr>
          <p:cNvPr id="4" name="标题 3"/>
          <p:cNvSpPr>
            <a:spLocks noGrp="1"/>
          </p:cNvSpPr>
          <p:nvPr>
            <p:ph type="title"/>
          </p:nvPr>
        </p:nvSpPr>
        <p:spPr/>
        <p:txBody>
          <a:bodyPr/>
          <a:lstStyle/>
          <a:p>
            <a:endParaRPr lang="zh-CN" altLang="en-US"/>
          </a:p>
        </p:txBody>
      </p:sp>
      <p:sp>
        <p:nvSpPr>
          <p:cNvPr id="2" name="Shape 103"/>
          <p:cNvSpPr/>
          <p:nvPr/>
        </p:nvSpPr>
        <p:spPr>
          <a:xfrm>
            <a:off x="993775" y="1797050"/>
            <a:ext cx="6047105" cy="397954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dirty="0" smtClean="0">
                <a:latin typeface="微软雅黑" panose="020B0503020204020204" charset="-122"/>
                <a:ea typeface="微软雅黑" panose="020B0503020204020204" charset="-122"/>
              </a:rPr>
              <a:t>牙片、咬合片、</a:t>
            </a:r>
            <a:r>
              <a:rPr lang="zh-CN" altLang="en-US" sz="2800" dirty="0" smtClean="0">
                <a:latin typeface="微软雅黑" panose="020B0503020204020204" charset="-122"/>
                <a:ea typeface="微软雅黑" panose="020B0503020204020204" charset="-122"/>
              </a:rPr>
              <a:t>全景</a:t>
            </a:r>
            <a:r>
              <a:rPr lang="zh-CN" altLang="en-US" sz="2800" dirty="0">
                <a:latin typeface="微软雅黑" panose="020B0503020204020204" charset="-122"/>
                <a:ea typeface="微软雅黑" panose="020B0503020204020204" charset="-122"/>
              </a:rPr>
              <a:t>片</a:t>
            </a:r>
            <a:r>
              <a:rPr lang="zh-CN" altLang="en-US" sz="2800"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上下颌骨正侧位片；胸部平片；涎腺造影、瘤腔造影；</a:t>
            </a:r>
            <a:r>
              <a:rPr lang="en-US" altLang="zh-CN" sz="2800" dirty="0" smtClean="0">
                <a:latin typeface="微软雅黑" panose="020B0503020204020204" charset="-122"/>
                <a:ea typeface="微软雅黑" panose="020B0503020204020204" charset="-122"/>
              </a:rPr>
              <a:t>CT、MRI、DSA</a:t>
            </a:r>
            <a:r>
              <a:rPr lang="zh-CN" altLang="en-US" sz="2800" dirty="0" smtClean="0">
                <a:latin typeface="微软雅黑" panose="020B0503020204020204" charset="-122"/>
                <a:ea typeface="微软雅黑" panose="020B0503020204020204" charset="-122"/>
              </a:rPr>
              <a:t>对口腔颌面部深部肿瘤的诊断；</a:t>
            </a:r>
            <a:r>
              <a:rPr lang="en-US" altLang="zh-CN" sz="2800" dirty="0" smtClean="0">
                <a:latin typeface="微软雅黑" panose="020B0503020204020204" charset="-122"/>
                <a:ea typeface="微软雅黑" panose="020B0503020204020204" charset="-122"/>
              </a:rPr>
              <a:t>ECT</a:t>
            </a:r>
            <a:r>
              <a:rPr lang="zh-CN" altLang="en-US" sz="2800" dirty="0" smtClean="0">
                <a:latin typeface="微软雅黑" panose="020B0503020204020204" charset="-122"/>
                <a:ea typeface="微软雅黑" panose="020B0503020204020204" charset="-122"/>
              </a:rPr>
              <a:t>骨扫描、 </a:t>
            </a:r>
            <a:r>
              <a:rPr lang="en-US" altLang="zh-CN" sz="2800" dirty="0" smtClean="0">
                <a:latin typeface="微软雅黑" panose="020B0503020204020204" charset="-122"/>
                <a:ea typeface="微软雅黑" panose="020B0503020204020204" charset="-122"/>
              </a:rPr>
              <a:t>PETCT</a:t>
            </a:r>
            <a:r>
              <a:rPr lang="zh-CN" altLang="en-US" sz="2800" dirty="0" smtClean="0">
                <a:latin typeface="微软雅黑" panose="020B0503020204020204" charset="-122"/>
                <a:ea typeface="微软雅黑" panose="020B0503020204020204" charset="-122"/>
              </a:rPr>
              <a:t>检查。</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06865" y="1060026"/>
            <a:ext cx="1989032" cy="737235"/>
          </a:xfrm>
          <a:prstGeom prst="rect">
            <a:avLst/>
          </a:prstGeom>
        </p:spPr>
        <p:txBody>
          <a:bodyPr wrap="square">
            <a:spAutoFit/>
          </a:bodyPr>
          <a:lstStyle/>
          <a:p>
            <a:pPr>
              <a:lnSpc>
                <a:spcPct val="150000"/>
              </a:lnSpc>
              <a:buClr>
                <a:srgbClr val="127FB8"/>
              </a:buClr>
            </a:pPr>
            <a:r>
              <a:rPr lang="en-US" altLang="zh-CN" sz="2800" b="1" dirty="0" smtClean="0">
                <a:latin typeface="微软雅黑" panose="020B0503020204020204" charset="-122"/>
                <a:ea typeface="微软雅黑" panose="020B0503020204020204" charset="-122"/>
                <a:cs typeface="微软雅黑" panose="020B0503020204020204" charset="-122"/>
              </a:rPr>
              <a:t>X</a:t>
            </a:r>
            <a:r>
              <a:rPr lang="zh-CN" altLang="en-US" sz="2800" b="1" dirty="0" smtClean="0">
                <a:latin typeface="微软雅黑" panose="020B0503020204020204" charset="-122"/>
                <a:ea typeface="微软雅黑" panose="020B0503020204020204" charset="-122"/>
                <a:cs typeface="微软雅黑" panose="020B0503020204020204" charset="-122"/>
              </a:rPr>
              <a:t>线检查</a:t>
            </a:r>
            <a:endParaRPr lang="en-US" altLang="zh-CN" sz="2800" b="1" dirty="0">
              <a:latin typeface="微软雅黑" panose="020B0503020204020204" charset="-122"/>
              <a:ea typeface="微软雅黑" panose="020B0503020204020204" charset="-122"/>
              <a:cs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TABLE_BEAUTIFY" val="smartTable{927a79e4-adb7-4f59-9818-a04dafe89f47}"/>
</p:tagLst>
</file>

<file path=ppt/tags/tag2.xml><?xml version="1.0" encoding="utf-8"?>
<p:tagLst xmlns:p="http://schemas.openxmlformats.org/presentationml/2006/main">
  <p:tag name="KSO_WM_UNIT_PLACING_PICTURE_USER_VIEWPORT" val="{&quot;height&quot;:7340,&quot;width&quot;:12800}"/>
</p:tagLst>
</file>

<file path=ppt/tags/tag3.xml><?xml version="1.0" encoding="utf-8"?>
<p:tagLst xmlns:p="http://schemas.openxmlformats.org/presentationml/2006/main">
  <p:tag name="KSO_WM_UNIT_PLACING_PICTURE_USER_VIEWPORT" val="{&quot;height&quot;:9990,&quot;width&quot;:7500}"/>
</p:tagLst>
</file>

<file path=ppt/tags/tag4.xml><?xml version="1.0" encoding="utf-8"?>
<p:tagLst xmlns:p="http://schemas.openxmlformats.org/presentationml/2006/main">
  <p:tag name="KSO_WPP_MARK_KEY" val="d69d9793-3644-42a2-b9ff-98c8f4e60e87"/>
  <p:tag name="COMMONDATA" val="eyJoZGlkIjoiNzdhMWJmOWUxM2E4YzM5ZmFiMTBlZjRiMTY0N2VhODE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6428</Words>
  <Application>WPS 演示</Application>
  <PresentationFormat>自定义</PresentationFormat>
  <Paragraphs>937</Paragraphs>
  <Slides>83</Slides>
  <Notes>63</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0</vt:i4>
      </vt:variant>
      <vt:variant>
        <vt:lpstr>幻灯片标题</vt:lpstr>
      </vt:variant>
      <vt:variant>
        <vt:i4>83</vt:i4>
      </vt:variant>
    </vt:vector>
  </HeadingPairs>
  <TitlesOfParts>
    <vt:vector size="101" baseType="lpstr">
      <vt:lpstr>Arial</vt:lpstr>
      <vt:lpstr>宋体</vt:lpstr>
      <vt:lpstr>Wingdings</vt:lpstr>
      <vt:lpstr>Arial Unicode MS</vt:lpstr>
      <vt:lpstr>华文行楷</vt:lpstr>
      <vt:lpstr>Calibri</vt:lpstr>
      <vt:lpstr>Calibri Light</vt:lpstr>
      <vt:lpstr>微软雅黑</vt:lpstr>
      <vt:lpstr>经典繁仿黑</vt:lpstr>
      <vt:lpstr>黑体</vt:lpstr>
      <vt:lpstr>Times New Roman</vt:lpstr>
      <vt:lpstr>Times New Roman</vt:lpstr>
      <vt:lpstr>等线</vt:lpstr>
      <vt:lpstr>楷体_GB2312</vt:lpstr>
      <vt:lpstr>Office 主题</vt:lpstr>
      <vt:lpstr>自定义设计方案</vt:lpstr>
      <vt:lpstr>1_Office 主题</vt:lpstr>
      <vt:lpstr>1_自定义设计方案</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口腔颌面部恶性肿瘤</vt:lpstr>
      <vt:lpstr>组织来源</vt:lpstr>
      <vt:lpstr>好发部位</vt:lpstr>
      <vt:lpstr>致病因素</vt:lpstr>
      <vt:lpstr>预后判断 </vt:lpstr>
      <vt:lpstr>疗效评估指标 </vt:lpstr>
      <vt:lpstr>舌癌（carcinoma of the tongue） </vt:lpstr>
      <vt:lpstr>临床表现 </vt:lpstr>
      <vt:lpstr>治 疗 </vt:lpstr>
      <vt:lpstr>较差  。     T1、T2 5年治愈率60%。</vt:lpstr>
      <vt:lpstr>牙龈癌</vt:lpstr>
      <vt:lpstr>牙龈癌</vt:lpstr>
      <vt:lpstr>上颌窦癌</vt:lpstr>
      <vt:lpstr>上颌窦癌</vt:lpstr>
      <vt:lpstr>唇癌 （carcinoma of the lips） </vt:lpstr>
      <vt:lpstr>临床表现</vt:lpstr>
      <vt:lpstr>颜面部皮肤癌</vt:lpstr>
      <vt:lpstr>PowerPoint 演示文稿</vt:lpstr>
      <vt:lpstr>思考题</vt:lpstr>
      <vt:lpstr>思政小故事（爱国主义）</vt:lpstr>
      <vt:lpstr>思政小故事（爱国主义）</vt:lpstr>
      <vt:lpstr>思政小故事（爱国主义）</vt:lpstr>
    </vt:vector>
  </TitlesOfParts>
  <Company>Zhoupu Hospital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希</dc:creator>
  <cp:lastModifiedBy>周莉辉</cp:lastModifiedBy>
  <cp:revision>19</cp:revision>
  <dcterms:created xsi:type="dcterms:W3CDTF">2019-08-13T12:32:00Z</dcterms:created>
  <dcterms:modified xsi:type="dcterms:W3CDTF">2023-04-23T04:01:23Z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0F911C04421447308ED2B8E03C4F90BF</vt:lpwstr>
  </property>
</Properties>
</file>